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40"/>
  </p:notesMasterIdLst>
  <p:sldIdLst>
    <p:sldId id="256" r:id="rId2"/>
    <p:sldId id="257" r:id="rId3"/>
    <p:sldId id="259" r:id="rId4"/>
    <p:sldId id="294" r:id="rId5"/>
    <p:sldId id="293" r:id="rId6"/>
    <p:sldId id="303" r:id="rId7"/>
    <p:sldId id="297" r:id="rId8"/>
    <p:sldId id="267" r:id="rId9"/>
    <p:sldId id="314" r:id="rId10"/>
    <p:sldId id="260" r:id="rId11"/>
    <p:sldId id="306" r:id="rId12"/>
    <p:sldId id="298" r:id="rId13"/>
    <p:sldId id="307" r:id="rId14"/>
    <p:sldId id="299" r:id="rId15"/>
    <p:sldId id="272" r:id="rId16"/>
    <p:sldId id="309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15" r:id="rId32"/>
    <p:sldId id="330" r:id="rId33"/>
    <p:sldId id="312" r:id="rId34"/>
    <p:sldId id="313" r:id="rId35"/>
    <p:sldId id="311" r:id="rId36"/>
    <p:sldId id="308" r:id="rId37"/>
    <p:sldId id="310" r:id="rId38"/>
    <p:sldId id="290" r:id="rId39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1.4386898361434231E-3"/>
                  <c:y val="0.33617824003974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0070828853003855E-2"/>
                  <c:y val="0.265848699295117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1724302620590423E-2"/>
                  <c:y val="-2.551938183548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2511123.56</c:v>
                </c:pt>
                <c:pt idx="1">
                  <c:v>2645955.23</c:v>
                </c:pt>
                <c:pt idx="2">
                  <c:v>-134831.67000000001</c:v>
                </c:pt>
                <c:pt idx="3">
                  <c:v>63402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1.0070828853003909E-2"/>
                  <c:y val="0.30446025736386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1.5503412300412939E-2"/>
                  <c:y val="-4.521590961423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1.2303743448297112E-2"/>
                  <c:y val="-1.106516712184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Муниципальный долг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2572577.15</c:v>
                </c:pt>
                <c:pt idx="1">
                  <c:v>2559221.89</c:v>
                </c:pt>
                <c:pt idx="2">
                  <c:v>13355.26</c:v>
                </c:pt>
                <c:pt idx="3">
                  <c:v>45402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078302452069175"/>
          <c:y val="8.2874668735774287E-2"/>
          <c:w val="9.0110628838582132E-2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41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497361559831963E-2"/>
          <c:y val="5.0131178229834067E-2"/>
          <c:w val="0.95724121096818782"/>
          <c:h val="0.94986879902612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A910-40A9-A854-416CD023C0D7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2-A910-40A9-A854-416CD023C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A910-40A9-A854-416CD023C0D7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4-A910-40A9-A854-416CD023C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A910-40A9-A854-416CD023C0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6-A910-40A9-A854-416CD023C0D7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A910-40A9-A854-416CD023C0D7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8-A910-40A9-A854-416CD023C0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A910-40A9-A854-416CD023C0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rgbClr val="FFC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contourClr>
                  <a:srgbClr val="FFC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A910-40A9-A854-416CD023C0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A910-40A9-A854-416CD023C0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C-A910-40A9-A854-416CD023C0D7}"/>
              </c:ext>
            </c:extLst>
          </c:dPt>
          <c:dLbls>
            <c:dLbl>
              <c:idx val="0"/>
              <c:layout>
                <c:manualLayout>
                  <c:x val="-0.12948589990071946"/>
                  <c:y val="-0.33118657022417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51857370821147"/>
                      <c:h val="6.0321549832557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910-40A9-A854-416CD023C0D7}"/>
                </c:ext>
              </c:extLst>
            </c:dLbl>
            <c:dLbl>
              <c:idx val="1"/>
              <c:layout>
                <c:manualLayout>
                  <c:x val="-2.5072868978970632E-2"/>
                  <c:y val="0.164843240431626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96FE2B-3D28-4A90-820F-0E17D404FA6F}" type="CATEGORYNAME">
                      <a:rPr lang="en-US">
                        <a:solidFill>
                          <a:srgbClr val="7030A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0-40A9-A854-416CD023C0D7}"/>
                </c:ext>
              </c:extLst>
            </c:dLbl>
            <c:dLbl>
              <c:idx val="2"/>
              <c:layout>
                <c:manualLayout>
                  <c:x val="-8.7542116212057999E-2"/>
                  <c:y val="0.249862701991088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10-40A9-A854-416CD023C0D7}"/>
                </c:ext>
              </c:extLst>
            </c:dLbl>
            <c:dLbl>
              <c:idx val="3"/>
              <c:layout>
                <c:manualLayout>
                  <c:x val="-3.248751021506889E-2"/>
                  <c:y val="6.05769184905422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8D815E-FBCD-4FD4-8AA3-77F3A0B8ADC7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0-40A9-A854-416CD023C0D7}"/>
                </c:ext>
              </c:extLst>
            </c:dLbl>
            <c:dLbl>
              <c:idx val="4"/>
              <c:layout>
                <c:manualLayout>
                  <c:x val="-2.5236074001029972E-2"/>
                  <c:y val="0.170345811866444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13213831815701"/>
                      <c:h val="3.93724841511854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910-40A9-A854-416CD023C0D7}"/>
                </c:ext>
              </c:extLst>
            </c:dLbl>
            <c:dLbl>
              <c:idx val="5"/>
              <c:layout>
                <c:manualLayout>
                  <c:x val="4.6118557327009507E-2"/>
                  <c:y val="0.205833361404959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87042834207439"/>
                      <c:h val="5.1470275632395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0-40A9-A854-416CD023C0D7}"/>
                </c:ext>
              </c:extLst>
            </c:dLbl>
            <c:dLbl>
              <c:idx val="6"/>
              <c:layout>
                <c:manualLayout>
                  <c:x val="5.5650495780420195E-2"/>
                  <c:y val="0.2665865421781146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D94AD13-B6BE-446F-BBF7-DED68E1A14A9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0-40A9-A854-416CD023C0D7}"/>
                </c:ext>
              </c:extLst>
            </c:dLbl>
            <c:dLbl>
              <c:idx val="7"/>
              <c:layout>
                <c:manualLayout>
                  <c:x val="3.7861661155243719E-2"/>
                  <c:y val="0.182056509978448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520878-2B19-4579-A97A-ACCE04AECAAA}" type="CATEGORYNAME">
                      <a:rPr lang="en-US">
                        <a:solidFill>
                          <a:srgbClr val="0070C0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0-40A9-A854-416CD023C0D7}"/>
                </c:ext>
              </c:extLst>
            </c:dLbl>
            <c:dLbl>
              <c:idx val="8"/>
              <c:layout>
                <c:manualLayout>
                  <c:x val="-2.3380698241732695E-2"/>
                  <c:y val="0.232317951220500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0-40A9-A854-416CD023C0D7}"/>
                </c:ext>
              </c:extLst>
            </c:dLbl>
            <c:dLbl>
              <c:idx val="9"/>
              <c:layout>
                <c:manualLayout>
                  <c:x val="3.4500636227804193E-2"/>
                  <c:y val="9.86639244495854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BF80AC-9293-4D9D-B71C-0806A1156EF7}" type="CATEGORYNAME">
                      <a:rPr lang="en-U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29861215352912"/>
                      <c:h val="4.16294285647770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910-40A9-A854-416CD023C0D7}"/>
                </c:ext>
              </c:extLst>
            </c:dLbl>
            <c:dLbl>
              <c:idx val="10"/>
              <c:layout>
                <c:manualLayout>
                  <c:x val="1.0299072495536224E-2"/>
                  <c:y val="-9.7500386226859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0-40A9-A854-416CD023C0D7}"/>
                </c:ext>
              </c:extLst>
            </c:dLbl>
            <c:dLbl>
              <c:idx val="11"/>
              <c:layout>
                <c:manualLayout>
                  <c:x val="2.18097051728308E-2"/>
                  <c:y val="-0.2202654685309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2366DD8-3744-44DD-B536-F61452840B0D}" type="CATEGORYNAME">
                      <a:rPr lang="en-US" baseline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5892046662907"/>
                      <c:h val="9.998989421449587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910-40A9-A854-416CD023C0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791530.6</c:v>
                </c:pt>
                <c:pt idx="1">
                  <c:v>64609.4</c:v>
                </c:pt>
                <c:pt idx="2">
                  <c:v>10210.1</c:v>
                </c:pt>
                <c:pt idx="3">
                  <c:v>97595.4</c:v>
                </c:pt>
                <c:pt idx="4">
                  <c:v>33331</c:v>
                </c:pt>
                <c:pt idx="5">
                  <c:v>52576.6</c:v>
                </c:pt>
                <c:pt idx="6">
                  <c:v>44166.2</c:v>
                </c:pt>
                <c:pt idx="7">
                  <c:v>8186.6</c:v>
                </c:pt>
                <c:pt idx="8">
                  <c:v>7703.6</c:v>
                </c:pt>
                <c:pt idx="9">
                  <c:v>9883.2999999999993</c:v>
                </c:pt>
                <c:pt idx="10">
                  <c:v>1452784.3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791530.6</c:v>
                </c:pt>
                <c:pt idx="1">
                  <c:v>64609.4</c:v>
                </c:pt>
                <c:pt idx="2">
                  <c:v>10210.1</c:v>
                </c:pt>
                <c:pt idx="3">
                  <c:v>97595.4</c:v>
                </c:pt>
                <c:pt idx="4">
                  <c:v>33331</c:v>
                </c:pt>
                <c:pt idx="5">
                  <c:v>52576.6</c:v>
                </c:pt>
                <c:pt idx="6">
                  <c:v>44166.2</c:v>
                </c:pt>
                <c:pt idx="7">
                  <c:v>8186.6</c:v>
                </c:pt>
                <c:pt idx="8">
                  <c:v>7703.6</c:v>
                </c:pt>
                <c:pt idx="9">
                  <c:v>9883.2999999999993</c:v>
                </c:pt>
                <c:pt idx="10">
                  <c:v>1452784.3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0-40A9-A854-416CD023C0D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sz="19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БЮДЖЕТЕ Талдомского городского округа по доходам за 2020 год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00905773971352"/>
          <c:y val="0.15268079661357398"/>
          <c:w val="0.65125447036886785"/>
          <c:h val="0.68775507926706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64554414199204E-3"/>
                  <c:y val="0.19306329462352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2511123.56</c:v>
                </c:pt>
                <c:pt idx="1">
                  <c:v>966976</c:v>
                </c:pt>
                <c:pt idx="2">
                  <c:v>62820</c:v>
                </c:pt>
                <c:pt idx="3">
                  <c:v>1481327.56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 тыс.руб.</c:v>
                </c:pt>
                <c:pt idx="1">
                  <c:v>Налоговые тыс.руб.</c:v>
                </c:pt>
                <c:pt idx="2">
                  <c:v>Неналоговые тыс.руб.</c:v>
                </c:pt>
                <c:pt idx="3">
                  <c:v>Безвозмездные поступления тыс.руб.</c:v>
                </c:pt>
              </c:strCache>
            </c:strRef>
          </c:cat>
          <c:val>
            <c:numRef>
              <c:f>Лист1!$C$2:$C$5</c:f>
              <c:numCache>
                <c:formatCode>0.00</c:formatCode>
                <c:ptCount val="4"/>
                <c:pt idx="0">
                  <c:v>2572577.14</c:v>
                </c:pt>
                <c:pt idx="1">
                  <c:v>1049853.07</c:v>
                </c:pt>
                <c:pt idx="2">
                  <c:v>69939.740000000005</c:v>
                </c:pt>
                <c:pt idx="3">
                  <c:v>1452784.33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625639425613979"/>
          <c:y val="0.58484961203401309"/>
          <c:w val="0.10263949490006463"/>
          <c:h val="0.115174194124342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8FA-423C-AC64-554E39792A2E}"/>
              </c:ext>
            </c:extLst>
          </c:dPt>
          <c:dLbls>
            <c:dLbl>
              <c:idx val="1"/>
              <c:layout>
                <c:manualLayout>
                  <c:x val="0.10123365499254611"/>
                  <c:y val="0.2130941232808778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BE-4655-92D7-33C38AE2F0B9}"/>
                </c:ext>
              </c:extLst>
            </c:dLbl>
            <c:dLbl>
              <c:idx val="2"/>
              <c:layout>
                <c:manualLayout>
                  <c:x val="3.1882483464975089E-2"/>
                  <c:y val="0.1268835816805712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BD-43B5-913A-030EBD3D71FF}"/>
                </c:ext>
              </c:extLst>
            </c:dLbl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5"/>
              <c:layout>
                <c:manualLayout>
                  <c:x val="-6.0928971799025086E-3"/>
                  <c:y val="-7.4358616987229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BE-4655-92D7-33C38AE2F0B9}"/>
                </c:ext>
              </c:extLst>
            </c:dLbl>
            <c:dLbl>
              <c:idx val="8"/>
              <c:layout>
                <c:manualLayout>
                  <c:x val="2.7884184850648863E-2"/>
                  <c:y val="3.2254548899129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BD-43B5-913A-030EBD3D71FF}"/>
                </c:ext>
              </c:extLst>
            </c:dLbl>
            <c:dLbl>
              <c:idx val="10"/>
              <c:layout>
                <c:manualLayout>
                  <c:x val="-2.2165896941860774E-2"/>
                  <c:y val="-0.1968897405128908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dLbl>
              <c:idx val="11"/>
              <c:layout>
                <c:manualLayout>
                  <c:x val="2.018513985060447E-2"/>
                  <c:y val="5.07344874615810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ABE-4655-92D7-33C38AE2F0B9}"/>
                </c:ext>
              </c:extLst>
            </c:dLbl>
            <c:dLbl>
              <c:idx val="12"/>
              <c:layout>
                <c:manualLayout>
                  <c:x val="-6.7027682610392381E-2"/>
                  <c:y val="2.05548980088845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8FA-423C-AC64-554E39792A2E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268 088,93 тыс. руб. (10,48%)
</c:v>
                </c:pt>
                <c:pt idx="1">
                  <c:v>Национальная оборона 3136,21 тыс. руб. (0,12%)</c:v>
                </c:pt>
                <c:pt idx="2">
                  <c:v>Национальная безопасность и правохранительная деятельность 16 452,46 тыс.руб.(0,64%)</c:v>
                </c:pt>
                <c:pt idx="3">
                  <c:v>Национальная экономика 368889,16 тыс. руб. (14,41%)
</c:v>
                </c:pt>
                <c:pt idx="4">
                  <c:v>Жилищно-коммунальное хозяйство 372 069,89 тыс. руб. (14,54%)
</c:v>
                </c:pt>
                <c:pt idx="5">
                  <c:v>Охрана окружающей среды 6 203,55 тыс. руб. (0,24%)
</c:v>
                </c:pt>
                <c:pt idx="6">
                  <c:v>Образование 1 061 340,18 тыс. руб. (41,47 %)
</c:v>
                </c:pt>
                <c:pt idx="7">
                  <c:v>Культура и кинематография 296 836,23 тыс. руб. (11,60%)
</c:v>
                </c:pt>
                <c:pt idx="8">
                  <c:v>
Здравоохранение 250 тыс. руб. (0,01%)
</c:v>
                </c:pt>
                <c:pt idx="9">
                  <c:v>
Социальная политика 57 063,89 тыс. руб. (2,23%)
</c:v>
                </c:pt>
                <c:pt idx="10">
                  <c:v>Физическая культура и спорт 101 372,49 тыс. руб. (3,96%)
</c:v>
                </c:pt>
                <c:pt idx="11">
                  <c:v>Средства массовой информации 7 499,76 тыс. руб. (0,29%)
</c:v>
                </c:pt>
                <c:pt idx="12">
                  <c:v>Обслуживание муниципального долга 19,14 тыс. руб. (0,00%)
</c:v>
                </c:pt>
              </c:strCache>
            </c:strRef>
          </c:cat>
          <c:val>
            <c:numRef>
              <c:f>Лист1!$B$2:$B$14</c:f>
              <c:numCache>
                <c:formatCode>0.00</c:formatCode>
                <c:ptCount val="13"/>
                <c:pt idx="0">
                  <c:v>268088.92942</c:v>
                </c:pt>
                <c:pt idx="1">
                  <c:v>3136.2112900000002</c:v>
                </c:pt>
                <c:pt idx="2">
                  <c:v>16452.46182</c:v>
                </c:pt>
                <c:pt idx="3">
                  <c:v>368889.16473000002</c:v>
                </c:pt>
                <c:pt idx="4">
                  <c:v>372069.88546999998</c:v>
                </c:pt>
                <c:pt idx="5">
                  <c:v>6203.5519000000004</c:v>
                </c:pt>
                <c:pt idx="6">
                  <c:v>1061340.1843099999</c:v>
                </c:pt>
                <c:pt idx="7">
                  <c:v>296836.22527</c:v>
                </c:pt>
                <c:pt idx="8">
                  <c:v>250</c:v>
                </c:pt>
                <c:pt idx="9">
                  <c:v>57063.892209999998</c:v>
                </c:pt>
                <c:pt idx="10">
                  <c:v>101372.49029</c:v>
                </c:pt>
                <c:pt idx="11">
                  <c:v>7499.76</c:v>
                </c:pt>
                <c:pt idx="12">
                  <c:v>19.135449999999999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4084-4A51-B6EA-56F0CACBF3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4084-4A51-B6EA-56F0CACBF3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4084-4A51-B6EA-56F0CACBF3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4084-4A51-B6EA-56F0CACBF3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4084-4A51-B6EA-56F0CACBF3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4084-4A51-B6EA-56F0CACBF3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4084-4A51-B6EA-56F0CACBF3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4084-4A51-B6EA-56F0CACBF3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4084-4A51-B6EA-56F0CACBF39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4084-4A51-B6EA-56F0CACBF39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4084-4A51-B6EA-56F0CACBF39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1-4084-4A51-B6EA-56F0CACBF39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3-4084-4A51-B6EA-56F0CACBF396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268 088,93 тыс. руб. (10,48%)
</c:v>
                </c:pt>
                <c:pt idx="1">
                  <c:v>Национальная оборона 3136,21 тыс. руб. (0,12%)</c:v>
                </c:pt>
                <c:pt idx="2">
                  <c:v>Национальная безопасность и правохранительная деятельность 16 452,46 тыс.руб.(0,64%)</c:v>
                </c:pt>
                <c:pt idx="3">
                  <c:v>Национальная экономика 368889,16 тыс. руб. (14,41%)
</c:v>
                </c:pt>
                <c:pt idx="4">
                  <c:v>Жилищно-коммунальное хозяйство 372 069,89 тыс. руб. (14,54%)
</c:v>
                </c:pt>
                <c:pt idx="5">
                  <c:v>Охрана окружающей среды 6 203,55 тыс. руб. (0,24%)
</c:v>
                </c:pt>
                <c:pt idx="6">
                  <c:v>Образование 1 061 340,18 тыс. руб. (41,47 %)
</c:v>
                </c:pt>
                <c:pt idx="7">
                  <c:v>Культура и кинематография 296 836,23 тыс. руб. (11,60%)
</c:v>
                </c:pt>
                <c:pt idx="8">
                  <c:v>
Здравоохранение 250 тыс. руб. (0,01%)
</c:v>
                </c:pt>
                <c:pt idx="9">
                  <c:v>
Социальная политика 57 063,89 тыс. руб. (2,23%)
</c:v>
                </c:pt>
                <c:pt idx="10">
                  <c:v>Физическая культура и спорт 101 372,49 тыс. руб. (3,96%)
</c:v>
                </c:pt>
                <c:pt idx="11">
                  <c:v>Средства массовой информации 7 499,76 тыс. руб. (0,29%)
</c:v>
                </c:pt>
                <c:pt idx="12">
                  <c:v>Обслуживание муниципального долга 19,14 тыс. руб. (0,00%)
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18-C8FA-423C-AC64-554E39792A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29158173479609"/>
          <c:y val="5.5402781995549516E-3"/>
          <c:w val="0.33708418265203915"/>
          <c:h val="0.994459758485527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0.81726</cdr:x>
      <cdr:y>0.23437</cdr:y>
    </cdr:from>
    <cdr:to>
      <cdr:x>0.82064</cdr:x>
      <cdr:y>0.40156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246683" y="1318846"/>
          <a:ext cx="17585" cy="94077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0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608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237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085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5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091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220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903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154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3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2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38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84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57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235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4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</a:t>
            </a:r>
            <a:r>
              <a:rPr lang="ru" sz="3100" b="1" dirty="0" smtClean="0">
                <a:latin typeface="Times New Roman"/>
              </a:rPr>
              <a:t>проекту </a:t>
            </a:r>
            <a:r>
              <a:rPr lang="ru" sz="3100" b="1" dirty="0">
                <a:latin typeface="Times New Roman"/>
              </a:rPr>
              <a:t>решения 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                  «Об исполнении бюджета 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за  2020 год»</a:t>
            </a:r>
            <a:endParaRPr lang="ru" sz="3100" b="1" dirty="0">
              <a:latin typeface="Times New Roman"/>
            </a:endParaRP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Льготы и ставки по местным налогам в 2020 году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436999"/>
              </p:ext>
            </p:extLst>
          </p:nvPr>
        </p:nvGraphicFramePr>
        <p:xfrm>
          <a:off x="650630" y="791308"/>
          <a:ext cx="9152794" cy="5780270"/>
        </p:xfrm>
        <a:graphic>
          <a:graphicData uri="http://schemas.openxmlformats.org/drawingml/2006/table">
            <a:tbl>
              <a:tblPr/>
              <a:tblGrid>
                <a:gridCol w="1525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4209">
                  <a:extLst>
                    <a:ext uri="{9D8B030D-6E8A-4147-A177-3AD203B41FA5}">
                      <a16:colId xmlns:a16="http://schemas.microsoft.com/office/drawing/2014/main" val="3996452493"/>
                    </a:ext>
                  </a:extLst>
                </a:gridCol>
                <a:gridCol w="1823119">
                  <a:extLst>
                    <a:ext uri="{9D8B030D-6E8A-4147-A177-3AD203B41FA5}">
                      <a16:colId xmlns:a16="http://schemas.microsoft.com/office/drawing/2014/main" val="4065436161"/>
                    </a:ext>
                  </a:extLst>
                </a:gridCol>
              </a:tblGrid>
              <a:tr h="490052"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Ставка налога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Льготы 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600" b="1" dirty="0" smtClean="0">
                          <a:latin typeface="Times New Roman"/>
                        </a:rPr>
                        <a:t>Нормативно-правовой документ</a:t>
                      </a:r>
                      <a:endParaRPr lang="ru" sz="16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7"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Земельный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налог с физических лиц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669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Льготы предоставлены: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-участникам, ветеранам и инвалидам 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-вдовам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участников Великой Отечественной Войны, а также гражданам на которых законодательством распространены социальные гарантии и льготы участников Великой Отечественной войны;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-ветеранам  и инвалидам боевых действий;</a:t>
                      </a:r>
                    </a:p>
                    <a:p>
                      <a:pPr marL="6350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-инвалидам </a:t>
                      </a:r>
                      <a:r>
                        <a:rPr lang="en-US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 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</a:t>
                      </a:r>
                      <a:r>
                        <a:rPr lang="en-US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 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 инвалидности; инвалиды с детства, дети-инвалиды,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-Герои Советского Союза, Герои Российской Федерации, Герои Социалистического Труда и полные кавалеры орденов Славы, Трудовой славы, «За дружбу Родине в вооруженных Силах СССР»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пенсионерам 70 лет и старше;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  <a:p>
                      <a:pPr marL="63500" indent="0"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11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Решение Совета депутатов от 29.11.2018г. №102 "О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земельном налоге " (с изменениями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26.12.2019г.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Решение Совета депутатов от 21.05.2020г. №32 "О предоставлении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отдельным категориям налогоплательщиков льготы по уплате земельного налога Московской области" 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61">
                <a:tc gridSpan="3">
                  <a:txBody>
                    <a:bodyPr/>
                    <a:lstStyle/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Земельный налог с юридических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лиц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5691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размерах от 0,3 процента до 1,5</a:t>
                      </a:r>
                    </a:p>
                    <a:p>
                      <a:pPr algn="just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процентов от кадастровой стоимости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земельного участка в зависимости от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категории земель и вида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разрешенного использования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Льготы предоставлены: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налогоплательщикам,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имеющие земельные участки , занимаемые кладбищами;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организациям, имеющие земельные участки, занимаемые муниципальными парками культуры и отдыха;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Государственным и муниципальным бюджетным (казенным) учреждениям Московской области, вид деятельности которых направлены на сопровождение процедуры оформления права собственности на объекты недвижимости, включая земельные участки;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Муниципальным организациям, в т.ч. бюджетным(казенным) учреждениям и их обособленным подразделениям, в отношении земельных участков(территории) общего пользования в границах населенных пунктов предназначенных для размещения объектов улично-дорожной сети, автомобильных дорог и пешеходных тротуаров, пешеходных переходов, скверов, бульваров, площадей ,проездов.</a:t>
                      </a: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Решение Совета депутатов от 29.11.2018г. №102 "О земельном налоге " (с изменениями от 26.12.2019г. N 113)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23" y="182879"/>
            <a:ext cx="9504485" cy="94253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2400" b="1" dirty="0" smtClean="0">
                <a:latin typeface="Times New Roman"/>
              </a:rPr>
              <a:t>Объемы выпадающих доходов в связи с предоставлением налоговых льгот в 2020 году</a:t>
            </a:r>
            <a:endParaRPr lang="ru" sz="2400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29852"/>
              </p:ext>
            </p:extLst>
          </p:nvPr>
        </p:nvGraphicFramePr>
        <p:xfrm>
          <a:off x="650630" y="1617782"/>
          <a:ext cx="8598878" cy="4545625"/>
        </p:xfrm>
        <a:graphic>
          <a:graphicData uri="http://schemas.openxmlformats.org/drawingml/2006/table">
            <a:tbl>
              <a:tblPr/>
              <a:tblGrid>
                <a:gridCol w="1248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732">
                  <a:extLst>
                    <a:ext uri="{9D8B030D-6E8A-4147-A177-3AD203B41FA5}">
                      <a16:colId xmlns:a16="http://schemas.microsoft.com/office/drawing/2014/main" val="804315324"/>
                    </a:ext>
                  </a:extLst>
                </a:gridCol>
                <a:gridCol w="2251319">
                  <a:extLst>
                    <a:ext uri="{9D8B030D-6E8A-4147-A177-3AD203B41FA5}">
                      <a16:colId xmlns:a16="http://schemas.microsoft.com/office/drawing/2014/main" val="1787927262"/>
                    </a:ext>
                  </a:extLst>
                </a:gridCol>
                <a:gridCol w="2251319">
                  <a:extLst>
                    <a:ext uri="{9D8B030D-6E8A-4147-A177-3AD203B41FA5}">
                      <a16:colId xmlns:a16="http://schemas.microsoft.com/office/drawing/2014/main" val="426220325"/>
                    </a:ext>
                  </a:extLst>
                </a:gridCol>
              </a:tblGrid>
              <a:tr h="1161145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№п/п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налоговой льготы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 на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за 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Земельный налог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502702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1.1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100" b="0" dirty="0" smtClean="0">
                          <a:latin typeface="Times New Roman"/>
                        </a:rPr>
                        <a:t>Льготы налогоплательщикам-организациям: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1700,0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1700,0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632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1.2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100" b="0" dirty="0" smtClean="0">
                          <a:latin typeface="Times New Roman"/>
                        </a:rPr>
                        <a:t>Льготы налогоплательщикам-физическим лицам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2378,2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0" dirty="0" smtClean="0">
                          <a:latin typeface="Times New Roman"/>
                        </a:rPr>
                        <a:t>2378,2</a:t>
                      </a:r>
                      <a:endParaRPr lang="ru" sz="1100" b="0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829016"/>
                  </a:ext>
                </a:extLst>
              </a:tr>
              <a:tr h="846120">
                <a:tc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Итого налоговых льгот: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4078,2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10148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55977" y="1424354"/>
            <a:ext cx="1232447" cy="20222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10477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5946" y="114300"/>
            <a:ext cx="8018585" cy="7209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13994"/>
              </p:ext>
            </p:extLst>
          </p:nvPr>
        </p:nvGraphicFramePr>
        <p:xfrm>
          <a:off x="483577" y="949563"/>
          <a:ext cx="8973182" cy="5789518"/>
        </p:xfrm>
        <a:graphic>
          <a:graphicData uri="http://schemas.openxmlformats.org/drawingml/2006/table">
            <a:tbl>
              <a:tblPr/>
              <a:tblGrid>
                <a:gridCol w="27494">
                  <a:extLst>
                    <a:ext uri="{9D8B030D-6E8A-4147-A177-3AD203B41FA5}">
                      <a16:colId xmlns:a16="http://schemas.microsoft.com/office/drawing/2014/main" val="1126908442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446245217"/>
                    </a:ext>
                  </a:extLst>
                </a:gridCol>
                <a:gridCol w="26447">
                  <a:extLst>
                    <a:ext uri="{9D8B030D-6E8A-4147-A177-3AD203B41FA5}">
                      <a16:colId xmlns:a16="http://schemas.microsoft.com/office/drawing/2014/main" val="1381271220"/>
                    </a:ext>
                  </a:extLst>
                </a:gridCol>
                <a:gridCol w="238725">
                  <a:extLst>
                    <a:ext uri="{9D8B030D-6E8A-4147-A177-3AD203B41FA5}">
                      <a16:colId xmlns:a16="http://schemas.microsoft.com/office/drawing/2014/main" val="2782156042"/>
                    </a:ext>
                  </a:extLst>
                </a:gridCol>
                <a:gridCol w="5228833">
                  <a:extLst>
                    <a:ext uri="{9D8B030D-6E8A-4147-A177-3AD203B41FA5}">
                      <a16:colId xmlns:a16="http://schemas.microsoft.com/office/drawing/2014/main" val="1779127653"/>
                    </a:ext>
                  </a:extLst>
                </a:gridCol>
                <a:gridCol w="747346">
                  <a:extLst>
                    <a:ext uri="{9D8B030D-6E8A-4147-A177-3AD203B41FA5}">
                      <a16:colId xmlns:a16="http://schemas.microsoft.com/office/drawing/2014/main" val="2743998485"/>
                    </a:ext>
                  </a:extLst>
                </a:gridCol>
                <a:gridCol w="1057659">
                  <a:extLst>
                    <a:ext uri="{9D8B030D-6E8A-4147-A177-3AD203B41FA5}">
                      <a16:colId xmlns:a16="http://schemas.microsoft.com/office/drawing/2014/main" val="3177269548"/>
                    </a:ext>
                  </a:extLst>
                </a:gridCol>
                <a:gridCol w="847650">
                  <a:extLst>
                    <a:ext uri="{9D8B030D-6E8A-4147-A177-3AD203B41FA5}">
                      <a16:colId xmlns:a16="http://schemas.microsoft.com/office/drawing/2014/main" val="61671046"/>
                    </a:ext>
                  </a:extLst>
                </a:gridCol>
                <a:gridCol w="772581">
                  <a:extLst>
                    <a:ext uri="{9D8B030D-6E8A-4147-A177-3AD203B41FA5}">
                      <a16:colId xmlns:a16="http://schemas.microsoft.com/office/drawing/2014/main" val="259937794"/>
                    </a:ext>
                  </a:extLst>
                </a:gridCol>
              </a:tblGrid>
              <a:tr h="28087">
                <a:tc gridSpan="4"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(тыс.руб.)</a:t>
                      </a:r>
                    </a:p>
                  </a:txBody>
                  <a:tcPr marL="1047" marR="1047" marT="10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142798"/>
                  </a:ext>
                </a:extLst>
              </a:tr>
              <a:tr h="3475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49311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282 504,51489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268 088,92942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696023"/>
                  </a:ext>
                </a:extLst>
              </a:tr>
              <a:tr h="233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2 075,50000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2 069,36853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85803"/>
                  </a:ext>
                </a:extLst>
              </a:tr>
              <a:tr h="309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2 003,83800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2 002,94197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37950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101 769,76015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100 752,58510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96062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18 137,89900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17 669,81900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62588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69880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394,68000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0354"/>
                  </a:ext>
                </a:extLst>
              </a:tr>
              <a:tr h="633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157 372,83774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144 844,21482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6989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3 137,30000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3 136,21129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89075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3 076,91129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3689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подготовка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77373"/>
                  </a:ext>
                </a:extLst>
              </a:tr>
              <a:tr h="2232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16 897,62700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16 452,46182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31694"/>
                  </a:ext>
                </a:extLst>
              </a:tr>
              <a:tr h="3103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9 639,07000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9 193,94166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31166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2 458,48300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2 458,46409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914465"/>
                  </a:ext>
                </a:extLst>
              </a:tr>
              <a:tr h="202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4 800,07400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4 800,05607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76499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384 589,82978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368 889,16473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420802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6 928,00000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1 458,67129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64689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43 624,89200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42 749,78062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489310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297 634,60978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289 036,42982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72486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29 596,32800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29 460,23926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925317"/>
                  </a:ext>
                </a:extLst>
              </a:tr>
              <a:tr h="1557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6 806,00000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6 184,04374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125356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380 229,14875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372 069,88547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937873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19 259,73753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17 932,90096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93,11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25655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81 635,42636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78 973,50486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51176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273 949,30356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270 495,07708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24802"/>
                  </a:ext>
                </a:extLst>
              </a:tr>
              <a:tr h="15575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5 384,68130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4 668,40257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1977"/>
                  </a:ext>
                </a:extLst>
              </a:tr>
              <a:tr h="15575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6 204,37000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6 203,55190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36125"/>
                  </a:ext>
                </a:extLst>
              </a:tr>
              <a:tr h="2302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0603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3 998,81000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3 998,00926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66174"/>
                  </a:ext>
                </a:extLst>
              </a:tr>
              <a:tr h="155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0605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2 205,56000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2 205,54264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0056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5946" y="114300"/>
            <a:ext cx="8018585" cy="72096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anchor="ctr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Распределение ассигнований по разделам и подразделам классификации </a:t>
            </a:r>
          </a:p>
          <a:p>
            <a:pPr indent="0">
              <a:spcAft>
                <a:spcPts val="1050"/>
              </a:spcAft>
            </a:pPr>
            <a:r>
              <a:rPr lang="ru" sz="1900" b="1" dirty="0" smtClean="0">
                <a:latin typeface="Times New Roman"/>
              </a:rPr>
              <a:t>      расходов бюджета Талдомского городского округа за 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18685" y="764931"/>
            <a:ext cx="669739" cy="86164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73664"/>
              </p:ext>
            </p:extLst>
          </p:nvPr>
        </p:nvGraphicFramePr>
        <p:xfrm>
          <a:off x="483577" y="984742"/>
          <a:ext cx="9004846" cy="5802930"/>
        </p:xfrm>
        <a:graphic>
          <a:graphicData uri="http://schemas.openxmlformats.org/drawingml/2006/table">
            <a:tbl>
              <a:tblPr/>
              <a:tblGrid>
                <a:gridCol w="33462">
                  <a:extLst>
                    <a:ext uri="{9D8B030D-6E8A-4147-A177-3AD203B41FA5}">
                      <a16:colId xmlns:a16="http://schemas.microsoft.com/office/drawing/2014/main" val="2872987421"/>
                    </a:ext>
                  </a:extLst>
                </a:gridCol>
                <a:gridCol w="31763">
                  <a:extLst>
                    <a:ext uri="{9D8B030D-6E8A-4147-A177-3AD203B41FA5}">
                      <a16:colId xmlns:a16="http://schemas.microsoft.com/office/drawing/2014/main" val="3167864843"/>
                    </a:ext>
                  </a:extLst>
                </a:gridCol>
                <a:gridCol w="4420720">
                  <a:extLst>
                    <a:ext uri="{9D8B030D-6E8A-4147-A177-3AD203B41FA5}">
                      <a16:colId xmlns:a16="http://schemas.microsoft.com/office/drawing/2014/main" val="1121976598"/>
                    </a:ext>
                  </a:extLst>
                </a:gridCol>
                <a:gridCol w="556063">
                  <a:extLst>
                    <a:ext uri="{9D8B030D-6E8A-4147-A177-3AD203B41FA5}">
                      <a16:colId xmlns:a16="http://schemas.microsoft.com/office/drawing/2014/main" val="2290232714"/>
                    </a:ext>
                  </a:extLst>
                </a:gridCol>
                <a:gridCol w="1612003">
                  <a:extLst>
                    <a:ext uri="{9D8B030D-6E8A-4147-A177-3AD203B41FA5}">
                      <a16:colId xmlns:a16="http://schemas.microsoft.com/office/drawing/2014/main" val="3325010429"/>
                    </a:ext>
                  </a:extLst>
                </a:gridCol>
                <a:gridCol w="1567221">
                  <a:extLst>
                    <a:ext uri="{9D8B030D-6E8A-4147-A177-3AD203B41FA5}">
                      <a16:colId xmlns:a16="http://schemas.microsoft.com/office/drawing/2014/main" val="4283207111"/>
                    </a:ext>
                  </a:extLst>
                </a:gridCol>
                <a:gridCol w="783614">
                  <a:extLst>
                    <a:ext uri="{9D8B030D-6E8A-4147-A177-3AD203B41FA5}">
                      <a16:colId xmlns:a16="http://schemas.microsoft.com/office/drawing/2014/main" val="1436979168"/>
                    </a:ext>
                  </a:extLst>
                </a:gridCol>
              </a:tblGrid>
              <a:tr h="4926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Раздел,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подраздел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047" marR="1047" marT="10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79915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1 102 358,37044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1 061 340,18431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9191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404 456,05000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387 265,79935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1393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552 710,61477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534 757,75713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3483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109 372,65000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108 937,51083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8199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9 188,72567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6 645,10711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20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26 630,33000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23 734,00989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79309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302 306,59300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296 836,22527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14590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276 796,09300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272 471,63547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3799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25 510,50000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24 364,58980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80537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8751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0909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182760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57 946,31400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57 063,89221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5475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11 771,65000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11 771,61233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464701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22 609,00400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22 346,44396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41296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21 774,30000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21 684,92427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80735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1 791,36000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1 260,91165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352918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101 731,40321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101 372,49029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8380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89 386,60321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89 175,50735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05684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3 135,00000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2 988,24475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0732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9 209,80000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9 208,73819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44105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7 499,75600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7 499,75520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1129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3 136,85000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3 136,84920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48209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" marR="1435" marT="1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4 362,90600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4 362,90600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33420"/>
                  </a:ext>
                </a:extLst>
              </a:tr>
              <a:tr h="2042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19,13545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7906"/>
                  </a:ext>
                </a:extLst>
              </a:tr>
              <a:tr h="2042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300,00000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19,13545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063610"/>
                  </a:ext>
                </a:extLst>
              </a:tr>
              <a:tr h="20424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2 645 955,22707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2 559 221,88736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96,72</a:t>
                      </a:r>
                    </a:p>
                  </a:txBody>
                  <a:tcPr marL="1435" marR="1435" marT="14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73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60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 smtClean="0">
                <a:latin typeface="Times New Roman"/>
              </a:rPr>
              <a:t>Расходы бюджета </a:t>
            </a:r>
            <a:r>
              <a:rPr lang="ru" b="1" dirty="0">
                <a:latin typeface="Times New Roman"/>
              </a:rPr>
              <a:t>Талдомского городского </a:t>
            </a:r>
            <a:r>
              <a:rPr lang="ru" b="1" dirty="0" smtClean="0">
                <a:latin typeface="Times New Roman"/>
              </a:rPr>
              <a:t>округа за 2020 год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56962431"/>
              </p:ext>
            </p:extLst>
          </p:nvPr>
        </p:nvGraphicFramePr>
        <p:xfrm>
          <a:off x="298938" y="685856"/>
          <a:ext cx="9607062" cy="610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 Талдомского городского округа за 2020 год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83040" y="798576"/>
            <a:ext cx="707136" cy="1645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07575"/>
              </p:ext>
            </p:extLst>
          </p:nvPr>
        </p:nvGraphicFramePr>
        <p:xfrm>
          <a:off x="284168" y="1018032"/>
          <a:ext cx="9488424" cy="5309616"/>
        </p:xfrm>
        <a:graphic>
          <a:graphicData uri="http://schemas.openxmlformats.org/drawingml/2006/table">
            <a:tbl>
              <a:tblPr/>
              <a:tblGrid>
                <a:gridCol w="484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 </a:t>
                      </a:r>
                      <a:r>
                        <a:rPr lang="ru" sz="1100" b="1" dirty="0" smtClean="0">
                          <a:latin typeface="Times New Roman"/>
                        </a:rPr>
                        <a:t>программы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ru" sz="1100" b="1" dirty="0" smtClean="0">
                          <a:latin typeface="Times New Roman"/>
                        </a:rPr>
                        <a:t>План по решению о бюджете уточненный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 исполнения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</a:t>
                      </a:r>
                      <a:r>
                        <a:rPr lang="ru" sz="1100" b="1" dirty="0" smtClean="0">
                          <a:latin typeface="Times New Roman"/>
                        </a:rPr>
                        <a:t>Культура "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308 160,00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302 631,97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98,21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106 408,70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066 689,55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39 437,34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38601,41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156,46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96 797,55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488,94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019,57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47,86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6 204,37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203,55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99,99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39 328,63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38 797,88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98,65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14 302,30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218,08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99,41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79 032,63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76 280,06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96,52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705,00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5 080,95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89,06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226 190,88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221 558,06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30132,31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18287,03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60,69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310 493,78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304 647,88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98,12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62 128,73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61 594,95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99,14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1 514,00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1 514,00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-RU" sz="1100" b="1" dirty="0" smtClean="0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6 942,91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6 353,30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91,51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48210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281 518,58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274 637,33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97,56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dirty="0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102,00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102,00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100,00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1100" b="1" i="1" dirty="0" smtClean="0">
                          <a:latin typeface="Times New Roman"/>
                        </a:rPr>
                        <a:t>Итого по программам: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2</a:t>
                      </a:r>
                      <a:r>
                        <a:rPr lang="ru" sz="1100" b="1" i="1" baseline="0" dirty="0" smtClean="0">
                          <a:latin typeface="Times New Roman"/>
                        </a:rPr>
                        <a:t> 625 247,56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2 539 015,12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i="1" dirty="0" smtClean="0">
                          <a:latin typeface="Times New Roman"/>
                        </a:rPr>
                        <a:t>96,72</a:t>
                      </a:r>
                      <a:endParaRPr lang="ru" sz="1100" b="1" i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67341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5 577,01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5 570,80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99,89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11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15 130,66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14 635,97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96,72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1100" b="1" dirty="0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645 955,23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2 559 221,89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96,72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плановых и </a:t>
            </a:r>
            <a:r>
              <a:rPr lang="ru-RU" sz="1900" b="1" dirty="0" smtClean="0">
                <a:latin typeface="Times New Roman"/>
              </a:rPr>
              <a:t>достигнутых значениях</a:t>
            </a:r>
            <a:r>
              <a:rPr lang="ru" sz="1900" b="1" dirty="0" smtClean="0">
                <a:latin typeface="Times New Roman"/>
              </a:rPr>
              <a:t> приоритетных показателей муниципальных 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041397"/>
              </p:ext>
            </p:extLst>
          </p:nvPr>
        </p:nvGraphicFramePr>
        <p:xfrm>
          <a:off x="142630" y="650632"/>
          <a:ext cx="9660792" cy="6232402"/>
        </p:xfrm>
        <a:graphic>
          <a:graphicData uri="http://schemas.openxmlformats.org/drawingml/2006/table">
            <a:tbl>
              <a:tblPr/>
              <a:tblGrid>
                <a:gridCol w="26445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754578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6350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829301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62971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42730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865609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  <a:tr h="12679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 "Здравоохранение"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47380"/>
                  </a:ext>
                </a:extLst>
              </a:tr>
              <a:tr h="419241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222059"/>
                  </a:ext>
                </a:extLst>
              </a:tr>
              <a:tr h="12679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 "Культура"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463"/>
                  </a:ext>
                </a:extLst>
              </a:tr>
              <a:tr h="172969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 в электронный вид музейных фондов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159,50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962866"/>
                  </a:ext>
                </a:extLst>
              </a:tr>
              <a:tr h="6627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количества  посещений музеев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74,36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970357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 (комплектование книжных фондов муниципальных общедоступных библиотек)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78,95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833056"/>
                  </a:ext>
                </a:extLst>
              </a:tr>
              <a:tr h="665513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организаций культуры по отношению к уровню 2010 года (подключение муниципальных общедоступных библиотек к информационно-телекоммуникационной сети «Интернет»)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102,07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492227"/>
                  </a:ext>
                </a:extLst>
              </a:tr>
              <a:tr h="296105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11554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226,19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216280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посещаемости общедоступных (публичных) библиотек, а также культурно-массовых мероприятий, проводимых в библиотеках Московской области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73,58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918136"/>
                  </a:ext>
                </a:extLst>
              </a:tr>
              <a:tr h="419241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организаций культуры Московской области, получивших современное оборудование, в т.ч.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Кинооборудование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92755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на 15% числа посещений организаций культуры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104,99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70,85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844861"/>
                  </a:ext>
                </a:extLst>
              </a:tr>
              <a:tr h="619337">
                <a:tc>
                  <a:txBody>
                    <a:bodyPr/>
                    <a:lstStyle/>
                    <a:p>
                      <a:pPr algn="l" fontAlgn="ctr"/>
                      <a:endParaRPr lang="ru-RU" sz="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посещений платных культурно-массовых мероприятий клубов и домов культуры к уровню 2018 года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50,40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005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5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67834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89847"/>
              </p:ext>
            </p:extLst>
          </p:nvPr>
        </p:nvGraphicFramePr>
        <p:xfrm>
          <a:off x="142630" y="1362808"/>
          <a:ext cx="9660792" cy="5570505"/>
        </p:xfrm>
        <a:graphic>
          <a:graphicData uri="http://schemas.openxmlformats.org/drawingml/2006/table">
            <a:tbl>
              <a:tblPr/>
              <a:tblGrid>
                <a:gridCol w="5470923">
                  <a:extLst>
                    <a:ext uri="{9D8B030D-6E8A-4147-A177-3AD203B41FA5}">
                      <a16:colId xmlns:a16="http://schemas.microsoft.com/office/drawing/2014/main" val="3972066054"/>
                    </a:ext>
                  </a:extLst>
                </a:gridCol>
                <a:gridCol w="610128">
                  <a:extLst>
                    <a:ext uri="{9D8B030D-6E8A-4147-A177-3AD203B41FA5}">
                      <a16:colId xmlns:a16="http://schemas.microsoft.com/office/drawing/2014/main" val="1633489287"/>
                    </a:ext>
                  </a:extLst>
                </a:gridCol>
                <a:gridCol w="591916">
                  <a:extLst>
                    <a:ext uri="{9D8B030D-6E8A-4147-A177-3AD203B41FA5}">
                      <a16:colId xmlns:a16="http://schemas.microsoft.com/office/drawing/2014/main" val="290548419"/>
                    </a:ext>
                  </a:extLst>
                </a:gridCol>
                <a:gridCol w="675449">
                  <a:extLst>
                    <a:ext uri="{9D8B030D-6E8A-4147-A177-3AD203B41FA5}">
                      <a16:colId xmlns:a16="http://schemas.microsoft.com/office/drawing/2014/main" val="500457317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153403338"/>
                    </a:ext>
                  </a:extLst>
                </a:gridCol>
                <a:gridCol w="1494691">
                  <a:extLst>
                    <a:ext uri="{9D8B030D-6E8A-4147-A177-3AD203B41FA5}">
                      <a16:colId xmlns:a16="http://schemas.microsoft.com/office/drawing/2014/main" val="851273480"/>
                    </a:ext>
                  </a:extLst>
                </a:gridCol>
              </a:tblGrid>
              <a:tr h="2552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969043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296277"/>
                  </a:ext>
                </a:extLst>
              </a:tr>
              <a:tr h="3552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841960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599086"/>
                  </a:ext>
                </a:extLst>
              </a:tr>
              <a:tr h="12176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 "Образование"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23722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Доступность дошкольного образования для детей в возрасте от полутора до трех лет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813416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717030"/>
                  </a:ext>
                </a:extLst>
              </a:tr>
              <a:tr h="461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699737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140742"/>
                  </a:ext>
                </a:extLst>
              </a:tr>
              <a:tr h="472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городах (нарастающим итогом)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000310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291081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 в возрасте от 5 до 18 лет, охваченных дополнительным образованием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30882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22806"/>
                  </a:ext>
                </a:extLst>
              </a:tr>
              <a:tr h="576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детей, охваченных деятельностью детских</a:t>
                      </a:r>
                      <a:b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технопарков "Кванториум" (мобильных технопарков "Кванториум") и других проектов, направленных на обеспечение доступности дополнительных 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75159"/>
                  </a:ext>
                </a:extLst>
              </a:tr>
              <a:tr h="2552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 в возрасте от 5 до 18 лет, имеющих право на получение дополнительного образования в рамках системы персонифицированного финансирования в общей численности детей в возрасте от 5 до 18 лет.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93009"/>
                  </a:ext>
                </a:extLst>
              </a:tr>
              <a:tr h="121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68164"/>
                  </a:ext>
                </a:extLst>
              </a:tr>
              <a:tr h="238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образовательных организаций в сфере культуры (детские школы по видам искусств), оснащённых музыкальными инструментами, оборудованием, материалами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51939"/>
                  </a:ext>
                </a:extLst>
              </a:tr>
              <a:tr h="822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педагогических работников, прошедших добровольную независимую оценку квалификации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Оценочные процедуры проводятся по графику Рособрнадзора.  В связи с пандемией, были сокращены тестовые мероприятия, поэтому показатель 10 % не был достигнут.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68294"/>
                  </a:ext>
                </a:extLst>
              </a:tr>
              <a:tr h="170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образовательных организаций, показывающих высокие результаты деятельности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503880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48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4441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32664"/>
              </p:ext>
            </p:extLst>
          </p:nvPr>
        </p:nvGraphicFramePr>
        <p:xfrm>
          <a:off x="142631" y="1266093"/>
          <a:ext cx="9660792" cy="5615384"/>
        </p:xfrm>
        <a:graphic>
          <a:graphicData uri="http://schemas.openxmlformats.org/drawingml/2006/table">
            <a:tbl>
              <a:tblPr/>
              <a:tblGrid>
                <a:gridCol w="5475654">
                  <a:extLst>
                    <a:ext uri="{9D8B030D-6E8A-4147-A177-3AD203B41FA5}">
                      <a16:colId xmlns:a16="http://schemas.microsoft.com/office/drawing/2014/main" val="1594039737"/>
                    </a:ext>
                  </a:extLst>
                </a:gridCol>
                <a:gridCol w="553915">
                  <a:extLst>
                    <a:ext uri="{9D8B030D-6E8A-4147-A177-3AD203B41FA5}">
                      <a16:colId xmlns:a16="http://schemas.microsoft.com/office/drawing/2014/main" val="3934575892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312866248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3997883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1289024525"/>
                    </a:ext>
                  </a:extLst>
                </a:gridCol>
                <a:gridCol w="1512277">
                  <a:extLst>
                    <a:ext uri="{9D8B030D-6E8A-4147-A177-3AD203B41FA5}">
                      <a16:colId xmlns:a16="http://schemas.microsoft.com/office/drawing/2014/main" val="2974231424"/>
                    </a:ext>
                  </a:extLst>
                </a:gridCol>
              </a:tblGrid>
              <a:tr h="11429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 "Социальная защита населения"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4025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Активное долголетие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827182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бедности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860620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Доступная среда - Доступность для инвалидов и других маломобильных групп населения муниципальных приоритетных объектов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20949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02609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988820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детей-инвалидов школьного возраста в Московской области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23032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детей, находящихся в трудной жизненной ситуации, охваченных отдыхом и оздоровлением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871114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145,36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384603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пострадавших в результате несчастных случаев на производстве со смертельным исходом в расчете на 1000 работающих (организаций, занятых в экономике муниципального образования)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несчастный случай со смертельным исходом, связанный с производством (ООО "Элегия-Сервис+")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130864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социально ориентированных некоммерческих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(СО НКО) 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социальной защиты населения,  которым оказана 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893819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22521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НКО, в общем объеме расходов бюджета муниципального образования Московской области на социальную сферу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634943"/>
                  </a:ext>
                </a:extLst>
              </a:tr>
              <a:tr h="308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расходов, направляемых на предоставление субсидий СО НКО в сфере социальной защиты населения, в общем объеме расходов бюджета муниципального образования Московской области в сфере социальной защиты населения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123,08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178840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распространением новой коронавирусной инфекцией мероприятия не проводились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74862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513762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40579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 консультационная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520916"/>
                  </a:ext>
                </a:extLst>
              </a:tr>
              <a:tr h="102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 финансовая поддержка органами местного самоуправления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569607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58585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социальной защиты населения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ветеранов и ООО Благотворительный фонд Гарант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643255"/>
                  </a:ext>
                </a:extLst>
              </a:tr>
              <a:tr h="205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распространением новой коронавирусной инфекцией мероприятия не проводились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247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337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4441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12276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15862"/>
              </p:ext>
            </p:extLst>
          </p:nvPr>
        </p:nvGraphicFramePr>
        <p:xfrm>
          <a:off x="142630" y="1362810"/>
          <a:ext cx="9660792" cy="5360961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11887048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294762687"/>
                    </a:ext>
                  </a:extLst>
                </a:gridCol>
                <a:gridCol w="597876">
                  <a:extLst>
                    <a:ext uri="{9D8B030D-6E8A-4147-A177-3AD203B41FA5}">
                      <a16:colId xmlns:a16="http://schemas.microsoft.com/office/drawing/2014/main" val="255913309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87282935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284614845"/>
                    </a:ext>
                  </a:extLst>
                </a:gridCol>
                <a:gridCol w="1503484">
                  <a:extLst>
                    <a:ext uri="{9D8B030D-6E8A-4147-A177-3AD203B41FA5}">
                      <a16:colId xmlns:a16="http://schemas.microsoft.com/office/drawing/2014/main" val="3443122053"/>
                    </a:ext>
                  </a:extLst>
                </a:gridCol>
              </a:tblGrid>
              <a:tr h="15924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 "Спорт"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58735"/>
                  </a:ext>
                </a:extLst>
              </a:tr>
              <a:tr h="3331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598520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Доступные спортивные площадки. Доля спортивных площадок, управляемых в соответствии со стандартом их использования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11898"/>
                  </a:ext>
                </a:extLst>
              </a:tr>
              <a:tr h="338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возраста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515206"/>
                  </a:ext>
                </a:extLst>
              </a:tr>
              <a:tr h="404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возраста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59836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и молодежи (возраст 3-29 лет), систематически занимающихся физической культурой и спортом, в общей численности детей и молодежи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460223"/>
                  </a:ext>
                </a:extLst>
              </a:tr>
              <a:tr h="382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282537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Талдомского городского округа, занимающихся в спортивных организациях, в общей численности детей и молодежи в возрасте 6-15 лет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105,47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473255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Талдомском городском округе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39192"/>
                  </a:ext>
                </a:extLst>
              </a:tr>
              <a:tr h="464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Талдомского городского округа,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858264"/>
                  </a:ext>
                </a:extLst>
              </a:tr>
              <a:tr h="4497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Талдомского городского округа,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483215"/>
                  </a:ext>
                </a:extLst>
              </a:tr>
              <a:tr h="237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массовых, официальных физкультурных и спортивных мероприятий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680695"/>
                  </a:ext>
                </a:extLst>
              </a:tr>
              <a:tr h="311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184,72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543528"/>
                  </a:ext>
                </a:extLst>
              </a:tr>
              <a:tr h="325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940593"/>
                  </a:ext>
                </a:extLst>
              </a:tr>
              <a:tr h="6173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114,29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90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025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1"/>
            <a:ext cx="6970776" cy="30773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Государственный (муниципальный) долг</a:t>
            </a:r>
            <a:r>
              <a:rPr lang="ru-RU" sz="1500" dirty="0">
                <a:latin typeface="Times New Roman"/>
              </a:rPr>
              <a:t>– обязательства, возникающие из государственных или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кодексом, принятые на себя Российской Федерацией, субъектом Российской Федерации или муниципальным </a:t>
            </a:r>
            <a:r>
              <a:rPr lang="ru-RU" sz="1500" dirty="0" smtClean="0">
                <a:latin typeface="Times New Roman"/>
              </a:rPr>
              <a:t>образованием.</a:t>
            </a:r>
          </a:p>
          <a:p>
            <a:pPr marL="139700" indent="0" algn="just">
              <a:lnSpc>
                <a:spcPts val="1440"/>
              </a:lnSpc>
            </a:pPr>
            <a:endParaRPr lang="ru-RU" sz="1500" u="sng" dirty="0" smtClean="0">
              <a:latin typeface="Times New Roman"/>
            </a:endParaRPr>
          </a:p>
          <a:p>
            <a:pPr marL="139700" indent="0" algn="just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Дотации-  </a:t>
            </a:r>
            <a:r>
              <a:rPr lang="ru-RU" sz="1500" dirty="0" smtClean="0">
                <a:latin typeface="Times New Roman"/>
              </a:rPr>
              <a:t>средства</a:t>
            </a:r>
            <a:r>
              <a:rPr lang="ru-RU" sz="1500" dirty="0">
                <a:latin typeface="Times New Roman"/>
              </a:rPr>
              <a:t>, предоставляемые одним бюджетом бюджетной системы РФ другому бюджету на безвозмездной и безвозвратной основе без указания конкретных целей использования.</a:t>
            </a: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endParaRPr lang="ru-RU" sz="1500" u="sng" dirty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 smtClean="0">
                <a:latin typeface="Times New Roman"/>
              </a:rPr>
              <a:t>Субсидии</a:t>
            </a:r>
            <a:r>
              <a:rPr lang="ru-RU" sz="1500" dirty="0" smtClean="0">
                <a:latin typeface="Times New Roman"/>
              </a:rPr>
              <a:t> </a:t>
            </a:r>
            <a:r>
              <a:rPr lang="ru-RU" sz="1500" dirty="0">
                <a:latin typeface="Times New Roman"/>
              </a:rPr>
              <a:t>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софинансирования расходных обязательств, возникающих при выполнении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 smtClean="0">
                <a:latin typeface="Times New Roman"/>
              </a:rPr>
              <a:t>Полномочий.</a:t>
            </a:r>
          </a:p>
          <a:p>
            <a:pPr marL="139700" indent="0">
              <a:lnSpc>
                <a:spcPts val="1440"/>
              </a:lnSpc>
            </a:pPr>
            <a:endParaRPr lang="ru-RU" sz="1500" dirty="0" smtClean="0"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-RU" sz="1500" u="sng" dirty="0">
                <a:latin typeface="Times New Roman"/>
              </a:rPr>
              <a:t>Субвенции</a:t>
            </a:r>
            <a:r>
              <a:rPr lang="ru-RU" sz="1500" dirty="0">
                <a:latin typeface="Times New Roman"/>
              </a:rPr>
              <a:t> — межбюджетные трансферы, предоставляемые в целях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Финансового обеспечения расходных обязательств, возникающих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при выполнении государственных полномочий Российской Федерации</a:t>
            </a:r>
          </a:p>
          <a:p>
            <a:pPr marL="139700" indent="0">
              <a:lnSpc>
                <a:spcPts val="1440"/>
              </a:lnSpc>
            </a:pPr>
            <a:r>
              <a:rPr lang="ru-RU" sz="1500" dirty="0">
                <a:latin typeface="Times New Roman"/>
              </a:rPr>
              <a:t>субъектов Российской Федерации.</a:t>
            </a:r>
          </a:p>
          <a:p>
            <a:pPr marL="139700" indent="0">
              <a:lnSpc>
                <a:spcPts val="1440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9677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089679"/>
              </p:ext>
            </p:extLst>
          </p:nvPr>
        </p:nvGraphicFramePr>
        <p:xfrm>
          <a:off x="142630" y="1362809"/>
          <a:ext cx="9660792" cy="5291288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518090303"/>
                    </a:ext>
                  </a:extLst>
                </a:gridCol>
                <a:gridCol w="581535">
                  <a:extLst>
                    <a:ext uri="{9D8B030D-6E8A-4147-A177-3AD203B41FA5}">
                      <a16:colId xmlns:a16="http://schemas.microsoft.com/office/drawing/2014/main" val="2203515252"/>
                    </a:ext>
                  </a:extLst>
                </a:gridCol>
                <a:gridCol w="550577">
                  <a:extLst>
                    <a:ext uri="{9D8B030D-6E8A-4147-A177-3AD203B41FA5}">
                      <a16:colId xmlns:a16="http://schemas.microsoft.com/office/drawing/2014/main" val="3487418132"/>
                    </a:ext>
                  </a:extLst>
                </a:gridCol>
                <a:gridCol w="758234">
                  <a:extLst>
                    <a:ext uri="{9D8B030D-6E8A-4147-A177-3AD203B41FA5}">
                      <a16:colId xmlns:a16="http://schemas.microsoft.com/office/drawing/2014/main" val="2859298129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3326129172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2304210331"/>
                    </a:ext>
                  </a:extLst>
                </a:gridCol>
              </a:tblGrid>
              <a:tr h="16715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 "Развитие сельского хозяйства"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26343"/>
                  </a:ext>
                </a:extLst>
              </a:tr>
              <a:tr h="377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Ввод мощностей животноводческих комплексов молочного направления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был достигнут до планируемого значения из-за карантинных мер в период пандемии.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880053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136064"/>
                  </a:ext>
                </a:extLst>
              </a:tr>
              <a:tr h="2961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108841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Производство молока в хозяйствах всех категорий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62542"/>
                  </a:ext>
                </a:extLst>
              </a:tr>
              <a:tr h="202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Производство скота и птицы на убой в хозяйствах всех категорий (в живом весе)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168341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Вовлечение в оборот выбывших сельскохозяйственных угодий за счет проведения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121,67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335732"/>
                  </a:ext>
                </a:extLst>
              </a:tr>
              <a:tr h="4813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земельных участков, находящихся в муниципальной собственности и государственная собственность на которые не разграничена, предоставленных сельхозтоваропроизводителям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Управлением земельных отношений, не был достигнут до планируемого значения из-за особых условий в период пандемии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570807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земель, обработанных от борщевика Сосновского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623,55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49737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действие распределительных газовых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сетей (д.Танино)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объект не вошел в Госпрограмму "Сельское хозяйство Подмосковья" с целью софинансирования.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26996"/>
                  </a:ext>
                </a:extLst>
              </a:tr>
              <a:tr h="54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жилья ( жилье для специалистов села)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объект не вошел в Госпрограмму "Сельское хозяйство Подмосковья" с целью софинансирования.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52200"/>
                  </a:ext>
                </a:extLst>
              </a:tr>
              <a:tr h="167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отловленных животных без владельцев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147,37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967503"/>
                  </a:ext>
                </a:extLst>
              </a:tr>
              <a:tr h="48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экспорта продукции АПК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достиг планового значения в связи с тем, что предприятия не могли заключить договора на экспорт продукции.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975655"/>
                  </a:ext>
                </a:extLst>
              </a:tr>
              <a:tr h="16715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 "Экология и окружающая среда"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293739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мероприятий по охране окружающей среды в границах городского округа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60080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Коэффициент качества работы с отходами (составной показатель для расчета показателя "Качество окружающей среды")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42224"/>
                  </a:ext>
                </a:extLst>
              </a:tr>
              <a:tr h="3274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проектной документации на рекультивацию полигонов твердых коммунальных отходов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5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684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9677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4756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94592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017805"/>
              </p:ext>
            </p:extLst>
          </p:nvPr>
        </p:nvGraphicFramePr>
        <p:xfrm>
          <a:off x="142630" y="1362811"/>
          <a:ext cx="9660792" cy="5453658"/>
        </p:xfrm>
        <a:graphic>
          <a:graphicData uri="http://schemas.openxmlformats.org/drawingml/2006/table">
            <a:tbl>
              <a:tblPr/>
              <a:tblGrid>
                <a:gridCol w="5466862">
                  <a:extLst>
                    <a:ext uri="{9D8B030D-6E8A-4147-A177-3AD203B41FA5}">
                      <a16:colId xmlns:a16="http://schemas.microsoft.com/office/drawing/2014/main" val="162756258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920203789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505476285"/>
                    </a:ext>
                  </a:extLst>
                </a:gridCol>
                <a:gridCol w="694593">
                  <a:extLst>
                    <a:ext uri="{9D8B030D-6E8A-4147-A177-3AD203B41FA5}">
                      <a16:colId xmlns:a16="http://schemas.microsoft.com/office/drawing/2014/main" val="2098627685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3261032457"/>
                    </a:ext>
                  </a:extLst>
                </a:gridCol>
                <a:gridCol w="1661745">
                  <a:extLst>
                    <a:ext uri="{9D8B030D-6E8A-4147-A177-3AD203B41FA5}">
                      <a16:colId xmlns:a16="http://schemas.microsoft.com/office/drawing/2014/main" val="71233213"/>
                    </a:ext>
                  </a:extLst>
                </a:gridCol>
              </a:tblGrid>
              <a:tr h="1493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 "Безопасность и обеспечение безопасности жизнедеятельности населения"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915149"/>
                  </a:ext>
                </a:extLst>
              </a:tr>
              <a:tr h="211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Благоустроим кладбища «Доля кладбищ, соответствующих Региональному стандарту»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71620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коммерческих объектов,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"Безопасный регион"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6841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182073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154746"/>
                  </a:ext>
                </a:extLst>
              </a:tr>
              <a:tr h="218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восстановленных (ремонт, реставрация, благоустройство) воинских захоронений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808189"/>
                  </a:ext>
                </a:extLst>
              </a:tr>
              <a:tr h="292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903539"/>
                  </a:ext>
                </a:extLst>
              </a:tr>
              <a:tr h="149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мест захоронений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634529"/>
                  </a:ext>
                </a:extLst>
              </a:tr>
              <a:tr h="2174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зданий (помещений) территориальных органов МВД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664961"/>
                  </a:ext>
                </a:extLst>
              </a:tr>
              <a:tr h="232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847193"/>
                  </a:ext>
                </a:extLst>
              </a:tr>
              <a:tr h="2473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67756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от числа граждан принимающих участие в деятельности народных дружин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13419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социально значимых объектов (учреждений), оборудованных в целях антитеррористической защищенности средствами безопасности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04064"/>
                  </a:ext>
                </a:extLst>
              </a:tr>
              <a:tr h="304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82648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исполнения органом местного самоуправления муниципального образования полномочия по обеспечению безопасности людей на воде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666038"/>
                  </a:ext>
                </a:extLst>
              </a:tr>
              <a:tr h="2989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построения и развития систем аппаратно-программного комплекса «Безопасный город»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2537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323027"/>
                  </a:ext>
                </a:extLst>
              </a:tr>
              <a:tr h="2773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793540"/>
                  </a:ext>
                </a:extLst>
              </a:tr>
              <a:tr h="202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Повышение степени пожарной защищенности муниципального образования, по отношению к базовому периоду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76801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664312"/>
                  </a:ext>
                </a:extLst>
              </a:tr>
              <a:tr h="292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степени готовности к использованию по предназначению защитных сооружений и иных объектов гражданской обороны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762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399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75749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139628"/>
              </p:ext>
            </p:extLst>
          </p:nvPr>
        </p:nvGraphicFramePr>
        <p:xfrm>
          <a:off x="142630" y="1301266"/>
          <a:ext cx="9660792" cy="5596941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71342060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986702911"/>
                    </a:ext>
                  </a:extLst>
                </a:gridCol>
                <a:gridCol w="545123">
                  <a:extLst>
                    <a:ext uri="{9D8B030D-6E8A-4147-A177-3AD203B41FA5}">
                      <a16:colId xmlns:a16="http://schemas.microsoft.com/office/drawing/2014/main" val="2091348468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1729513099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166013715"/>
                    </a:ext>
                  </a:extLst>
                </a:gridCol>
                <a:gridCol w="1521068">
                  <a:extLst>
                    <a:ext uri="{9D8B030D-6E8A-4147-A177-3AD203B41FA5}">
                      <a16:colId xmlns:a16="http://schemas.microsoft.com/office/drawing/2014/main" val="2647140829"/>
                    </a:ext>
                  </a:extLst>
                </a:gridCol>
              </a:tblGrid>
              <a:tr h="13933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 "Жилище"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46894"/>
                  </a:ext>
                </a:extLst>
              </a:tr>
              <a:tr h="171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земельных участков,  вовлеченных в индивидуальное жилищное строительство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515142"/>
                  </a:ext>
                </a:extLst>
              </a:tr>
              <a:tr h="139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семей, улучшивших жилищные условия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233,33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2555"/>
                  </a:ext>
                </a:extLst>
              </a:tr>
              <a:tr h="526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заявок в связи с пандемией, а по садовым домам с дачной амнистией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47072"/>
                  </a:ext>
                </a:extLst>
              </a:tr>
              <a:tr h="3751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144695"/>
                  </a:ext>
                </a:extLst>
              </a:tr>
              <a:tr h="1898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земельных участков, вовлеченных в индивидуальное жилищное строительство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47120"/>
                  </a:ext>
                </a:extLst>
              </a:tr>
              <a:tr h="169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молодых семей, получивших свидетельство о праве на получение социальной выплаты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финансирования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64545"/>
                  </a:ext>
                </a:extLst>
              </a:tr>
              <a:tr h="716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945794"/>
                  </a:ext>
                </a:extLst>
              </a:tr>
              <a:tr h="379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755700"/>
                  </a:ext>
                </a:extLst>
              </a:tr>
              <a:tr h="267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участников программы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538582"/>
                  </a:ext>
                </a:extLst>
              </a:tr>
              <a:tr h="13933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"Развитие инженерной инфраструктуры и энергоэффективности"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054197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процент/единица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715443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89308"/>
                  </a:ext>
                </a:extLst>
              </a:tr>
              <a:tr h="255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7712"/>
                  </a:ext>
                </a:extLst>
              </a:tr>
              <a:tr h="198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580223"/>
                  </a:ext>
                </a:extLst>
              </a:tr>
              <a:tr h="1665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Бережливый учет - Оснащенность многоквартирных домов общедомовыми приборами учета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68,34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080680"/>
                  </a:ext>
                </a:extLst>
              </a:tr>
              <a:tr h="308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35,48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141,92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816558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522288"/>
                  </a:ext>
                </a:extLst>
              </a:tr>
              <a:tr h="140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многоквартирных домов с присвоенными классами энергоэфективности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90941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газифицированных сельских населенных пунктов численностью свыше 100 человек в общем количестве сельских населенных пунктов Талдомского городского округа Московской области численностью свыше 100 человек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40582"/>
                  </a:ext>
                </a:extLst>
              </a:tr>
              <a:tr h="30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населенных 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marL="5231" marR="5231" marT="52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58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927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825061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41647"/>
              </p:ext>
            </p:extLst>
          </p:nvPr>
        </p:nvGraphicFramePr>
        <p:xfrm>
          <a:off x="142630" y="1301267"/>
          <a:ext cx="9660791" cy="5523354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54326932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16767092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246645509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17715393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763191519"/>
                    </a:ext>
                  </a:extLst>
                </a:gridCol>
                <a:gridCol w="1529859">
                  <a:extLst>
                    <a:ext uri="{9D8B030D-6E8A-4147-A177-3AD203B41FA5}">
                      <a16:colId xmlns:a16="http://schemas.microsoft.com/office/drawing/2014/main" val="2676245643"/>
                    </a:ext>
                  </a:extLst>
                </a:gridCol>
              </a:tblGrid>
              <a:tr h="12520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"Предпринимательство"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573778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848896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355823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созданных рабочих мест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514625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18491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Объем инвестиций, привлеченных в основной капитал (без учета бюджетных инвестиций ), на душу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956204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Площадь территории, на которую привлечены новые резиденты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64793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Производительность труда в базовых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несырьевых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отраслях экономики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238533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заполняемости многофункциональных индустриальных парков, технологических парков, промышленных площадок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468243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778852"/>
                  </a:ext>
                </a:extLst>
              </a:tr>
              <a:tr h="367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"О контрактной системе в сфере закупок товаров, работ, услуг для обеспечения государственных и муниципальных нужд"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227,33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503425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несостоявшихся торгов от общего количества объявленных торгов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174070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обоснованных, частично обоснованных жалоб в Федеральную антимонопольную службу (ФАС России) (от общего количества объявленных торгов)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06915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общей экономии денежных средств от общей суммы состоявшихся торгов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190894"/>
                  </a:ext>
                </a:extLst>
              </a:tr>
              <a:tr h="1496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реализованных требований Стандарта развития конкуренции в муниципальном образовании   Московской области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88081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Среднее количество участников на состоявшихся торгах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129,41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218452"/>
                  </a:ext>
                </a:extLst>
              </a:tr>
              <a:tr h="125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Вновь созданные предприятия МСП в сфере производства или услуг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136,11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076063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37,29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012019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вновь созданных субъектов МСП участниками проекта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00185"/>
                  </a:ext>
                </a:extLst>
              </a:tr>
              <a:tr h="24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нарастающим итогом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129,25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45535"/>
                  </a:ext>
                </a:extLst>
              </a:tr>
              <a:tr h="16986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Малый бизнес большого региона. Прирост количества субъектов малого и среднего предпринимательства на 10 тыс.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показателя составляет 86,7% от планируемого значения показателя на 2020 год. Снижение показателя объясняется тем, что в период пандемии короновируса в 2020 году микропредприятия приостановили свою производственную деятельность, и как следствие - закрытие предприятия. Также индивидуальные предприятия прекращали свою деятельность как ИП с переходом в статус "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292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28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825061"/>
              </p:ext>
            </p:extLst>
          </p:nvPr>
        </p:nvGraphicFramePr>
        <p:xfrm>
          <a:off x="142630" y="650633"/>
          <a:ext cx="9660792" cy="712176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53916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529860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02516"/>
              </p:ext>
            </p:extLst>
          </p:nvPr>
        </p:nvGraphicFramePr>
        <p:xfrm>
          <a:off x="142630" y="1362803"/>
          <a:ext cx="9660791" cy="2525360"/>
        </p:xfrm>
        <a:graphic>
          <a:graphicData uri="http://schemas.openxmlformats.org/drawingml/2006/table">
            <a:tbl>
              <a:tblPr/>
              <a:tblGrid>
                <a:gridCol w="5880101">
                  <a:extLst>
                    <a:ext uri="{9D8B030D-6E8A-4147-A177-3AD203B41FA5}">
                      <a16:colId xmlns:a16="http://schemas.microsoft.com/office/drawing/2014/main" val="854326932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16767092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246645509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17715393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2763191519"/>
                    </a:ext>
                  </a:extLst>
                </a:gridCol>
                <a:gridCol w="1529859">
                  <a:extLst>
                    <a:ext uri="{9D8B030D-6E8A-4147-A177-3AD203B41FA5}">
                      <a16:colId xmlns:a16="http://schemas.microsoft.com/office/drawing/2014/main" val="2676245643"/>
                    </a:ext>
                  </a:extLst>
                </a:gridCol>
              </a:tblGrid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Численность занятых в сфере малого и среднего предпринимательства, включая индивидуальных предпринимателей за отчетный период (прошедший год)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5186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529469"/>
                  </a:ext>
                </a:extLst>
              </a:tr>
              <a:tr h="150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Число субъектов малого и среднего предпринимательства в расчете на 10 тыс. человек населения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307,11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100,32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534253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084629"/>
                  </a:ext>
                </a:extLst>
              </a:tr>
              <a:tr h="376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266964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Обеспеченность населения площадью торговых объектов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1725,8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1725,8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64465"/>
                  </a:ext>
                </a:extLst>
              </a:tr>
              <a:tr h="1507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площадей торговых объектов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549861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посадочных мест на объектах общественного питания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262521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рабочих мест на объектах бытового обслуживания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Рабочее место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191605"/>
                  </a:ext>
                </a:extLst>
              </a:tr>
              <a:tr h="77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Цивилизованная торговля (Ликвидация незаконных нестационарных торговых объектов)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100,84</a:t>
                      </a:r>
                    </a:p>
                  </a:txBody>
                  <a:tcPr marL="4200" marR="4200" marT="4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00" marR="4200" marT="4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7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238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36545"/>
              </p:ext>
            </p:extLst>
          </p:nvPr>
        </p:nvGraphicFramePr>
        <p:xfrm>
          <a:off x="142630" y="650633"/>
          <a:ext cx="11430524" cy="712176"/>
        </p:xfrm>
        <a:graphic>
          <a:graphicData uri="http://schemas.openxmlformats.org/drawingml/2006/table">
            <a:tbl>
              <a:tblPr/>
              <a:tblGrid>
                <a:gridCol w="5431693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2174179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74465"/>
              </p:ext>
            </p:extLst>
          </p:nvPr>
        </p:nvGraphicFramePr>
        <p:xfrm>
          <a:off x="142632" y="1362809"/>
          <a:ext cx="9660790" cy="5213837"/>
        </p:xfrm>
        <a:graphic>
          <a:graphicData uri="http://schemas.openxmlformats.org/drawingml/2006/table">
            <a:tbl>
              <a:tblPr/>
              <a:tblGrid>
                <a:gridCol w="5431691">
                  <a:extLst>
                    <a:ext uri="{9D8B030D-6E8A-4147-A177-3AD203B41FA5}">
                      <a16:colId xmlns:a16="http://schemas.microsoft.com/office/drawing/2014/main" val="1565895530"/>
                    </a:ext>
                  </a:extLst>
                </a:gridCol>
                <a:gridCol w="465992">
                  <a:extLst>
                    <a:ext uri="{9D8B030D-6E8A-4147-A177-3AD203B41FA5}">
                      <a16:colId xmlns:a16="http://schemas.microsoft.com/office/drawing/2014/main" val="3024742737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1647294235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085512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801132386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1482759738"/>
                    </a:ext>
                  </a:extLst>
                </a:gridCol>
              </a:tblGrid>
              <a:tr h="13194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"Управление имуществом и муниципальными финансами"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27497"/>
                  </a:ext>
                </a:extLst>
              </a:tr>
              <a:tr h="492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государственных и муниципальных услуг в области земельных отношений, по которым соблюдены регламентные сроки оказания услуг, к общему количеству государственных и муниципальных услуг в области земельных отношений, оказанных ОМС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1071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312574"/>
                  </a:ext>
                </a:extLst>
              </a:tr>
              <a:tr h="5451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невозможно определить местоположение объекта адресации (нет координат границ), также адреса не присваиваются линейным объектам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893157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Исключение незаконных решений по земле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2,16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547846"/>
                  </a:ext>
                </a:extLst>
              </a:tr>
              <a:tr h="307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748593"/>
                  </a:ext>
                </a:extLst>
              </a:tr>
              <a:tr h="1011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показателя не достиг значения в связи с предоставленными по договорам аренды муниципального имущества арендаторам отсрочки уплаты арендных платежей, и переноса мероприятий по приватизации муниципального имущества на 2021 год по двум объектам, в связи с корректировкой отчета об независимой оценке муниципального имущества.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262334"/>
                  </a:ext>
                </a:extLst>
              </a:tr>
              <a:tr h="259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Предоставление земельных участков многодетным семьям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634340"/>
                  </a:ext>
                </a:extLst>
              </a:tr>
              <a:tr h="19910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Прирост земельного налога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Решением Совета Депутатов № 99 от 24.12.2020 года «О внесении изменений и дополнений в решение Совета депутатов от 26 декабря 2019 г. № 110 «О бюджете Талдомского городского округа на 2020 год и плановый период 2021 и 2022 годов» бюджет Талдомского городского округа уменьшен на 29 млн. 424 тысячи рублей. Уменьшение произведено на основании письма МРИ ФНС № 12 от 02.12.2020 года № 05-27/1348@ и обусловленное снижением поступлений по налогу от двух организаций на 15,3 млн. рублей, а также в связи с уменьшением кадастровой оценки, проведенной ГБУ МО «Центр кадастровой оценки», в связи с чем, сумма исчисленного налога к уплате снизилась на 31 % относительно 2019 года.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65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895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2608"/>
              </p:ext>
            </p:extLst>
          </p:nvPr>
        </p:nvGraphicFramePr>
        <p:xfrm>
          <a:off x="142630" y="650633"/>
          <a:ext cx="9660792" cy="857061"/>
        </p:xfrm>
        <a:graphic>
          <a:graphicData uri="http://schemas.openxmlformats.org/drawingml/2006/table">
            <a:tbl>
              <a:tblPr/>
              <a:tblGrid>
                <a:gridCol w="5431693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52115"/>
              </p:ext>
            </p:extLst>
          </p:nvPr>
        </p:nvGraphicFramePr>
        <p:xfrm>
          <a:off x="142632" y="1507694"/>
          <a:ext cx="9660790" cy="5104122"/>
        </p:xfrm>
        <a:graphic>
          <a:graphicData uri="http://schemas.openxmlformats.org/drawingml/2006/table">
            <a:tbl>
              <a:tblPr/>
              <a:tblGrid>
                <a:gridCol w="5431691">
                  <a:extLst>
                    <a:ext uri="{9D8B030D-6E8A-4147-A177-3AD203B41FA5}">
                      <a16:colId xmlns:a16="http://schemas.microsoft.com/office/drawing/2014/main" val="156589553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3024742737"/>
                    </a:ext>
                  </a:extLst>
                </a:gridCol>
                <a:gridCol w="448408">
                  <a:extLst>
                    <a:ext uri="{9D8B030D-6E8A-4147-A177-3AD203B41FA5}">
                      <a16:colId xmlns:a16="http://schemas.microsoft.com/office/drawing/2014/main" val="1647294235"/>
                    </a:ext>
                  </a:extLst>
                </a:gridCol>
                <a:gridCol w="501161">
                  <a:extLst>
                    <a:ext uri="{9D8B030D-6E8A-4147-A177-3AD203B41FA5}">
                      <a16:colId xmlns:a16="http://schemas.microsoft.com/office/drawing/2014/main" val="1085512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801132386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1482759738"/>
                    </a:ext>
                  </a:extLst>
                </a:gridCol>
              </a:tblGrid>
              <a:tr h="2483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Проверка использования земель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 проведению плановых осмотров выполнен на 100%, в ходе подготовки документов к проведению внеплановых проверок использования земель, преобладающее количество земельных участков находится в собственности юридических лиц.  Проверочные мероприятия, в рамках муниципального земельного контроля, в 2020 г. в отношении юридических лиц не проводились ввиду Постановления Правительства РФ от 3 апреля 2020 г. № 438 "Об особенностях осуществления в 2020 году государственного контроля (надзора), муниципального контроля и о внесении изменения в пункт 7 Правил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предпринимателей". В связи с этим показатель не достиг планового значения.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12940"/>
                  </a:ext>
                </a:extLst>
              </a:tr>
              <a:tr h="305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23340"/>
                  </a:ext>
                </a:extLst>
              </a:tr>
              <a:tr h="3547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585272"/>
                  </a:ext>
                </a:extLst>
              </a:tr>
              <a:tr h="519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достиг максимального значения в виду предоставления отсрочки по оплате арендных платежей арендаторам муниципального имущества.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870632"/>
                  </a:ext>
                </a:extLst>
              </a:tr>
              <a:tr h="371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в соответствии с муниципальным заказом, от общего числа муниципальных служащих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191,43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714112"/>
                  </a:ext>
                </a:extLst>
              </a:tr>
              <a:tr h="2437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просроченной кредиторской задолженности в расходах бюджета Талдомского городского округа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499622"/>
                  </a:ext>
                </a:extLst>
              </a:tr>
              <a:tr h="342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Ежегодный прирост налоговых и неналоговых доходов бюджета Талдомского городского округа в отчетном финансовом году к поступлениям в году, предшествующем отчетному финансовому году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656437"/>
                  </a:ext>
                </a:extLst>
              </a:tr>
              <a:tr h="4837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объема муниципального долга Талдомского городского округа к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годовому объему доходов (без учета объема безвозмездных поступлений) бюджета Талдомского городского округа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≤50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4,05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09" marR="3909" marT="39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775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3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28589"/>
              </p:ext>
            </p:extLst>
          </p:nvPr>
        </p:nvGraphicFramePr>
        <p:xfrm>
          <a:off x="142630" y="650633"/>
          <a:ext cx="9660792" cy="857061"/>
        </p:xfrm>
        <a:graphic>
          <a:graphicData uri="http://schemas.openxmlformats.org/drawingml/2006/table">
            <a:tbl>
              <a:tblPr/>
              <a:tblGrid>
                <a:gridCol w="5132755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738553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624254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2145322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5618285" y="1433146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0542"/>
              </p:ext>
            </p:extLst>
          </p:nvPr>
        </p:nvGraphicFramePr>
        <p:xfrm>
          <a:off x="142630" y="1507695"/>
          <a:ext cx="9660792" cy="4923352"/>
        </p:xfrm>
        <a:graphic>
          <a:graphicData uri="http://schemas.openxmlformats.org/drawingml/2006/table">
            <a:tbl>
              <a:tblPr/>
              <a:tblGrid>
                <a:gridCol w="5150339">
                  <a:extLst>
                    <a:ext uri="{9D8B030D-6E8A-4147-A177-3AD203B41FA5}">
                      <a16:colId xmlns:a16="http://schemas.microsoft.com/office/drawing/2014/main" val="2916370439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3744092058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3870479120"/>
                    </a:ext>
                  </a:extLst>
                </a:gridCol>
                <a:gridCol w="615461">
                  <a:extLst>
                    <a:ext uri="{9D8B030D-6E8A-4147-A177-3AD203B41FA5}">
                      <a16:colId xmlns:a16="http://schemas.microsoft.com/office/drawing/2014/main" val="1973198922"/>
                    </a:ext>
                  </a:extLst>
                </a:gridCol>
                <a:gridCol w="624254">
                  <a:extLst>
                    <a:ext uri="{9D8B030D-6E8A-4147-A177-3AD203B41FA5}">
                      <a16:colId xmlns:a16="http://schemas.microsoft.com/office/drawing/2014/main" val="1472886868"/>
                    </a:ext>
                  </a:extLst>
                </a:gridCol>
                <a:gridCol w="2136530">
                  <a:extLst>
                    <a:ext uri="{9D8B030D-6E8A-4147-A177-3AD203B41FA5}">
                      <a16:colId xmlns:a16="http://schemas.microsoft.com/office/drawing/2014/main" val="2452484082"/>
                    </a:ext>
                  </a:extLst>
                </a:gridCol>
              </a:tblGrid>
              <a:tr h="31105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4635"/>
                  </a:ext>
                </a:extLst>
              </a:tr>
              <a:tr h="1587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Информирование населения через СМИ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530,98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013512"/>
                  </a:ext>
                </a:extLst>
              </a:tr>
              <a:tr h="1587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информированности населения в социальных сетях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90845"/>
                  </a:ext>
                </a:extLst>
              </a:tr>
              <a:tr h="211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участников мероприятий, направленных на этнокультурное развитие народов России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616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Талдомского городского округа Московской области в рамках применения практик инициативного бюджетирования.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934508"/>
                  </a:ext>
                </a:extLst>
              </a:tr>
              <a:tr h="3253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молодежи, задействованной в мероприятиях по вовлечению в творческую деятельность, от общего числа молодежи в Московской области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77707"/>
                  </a:ext>
                </a:extLst>
              </a:tr>
              <a:tr h="3253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численность граждан,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0,001362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0,001362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235034"/>
                  </a:ext>
                </a:extLst>
              </a:tr>
              <a:tr h="1369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туристского и экскурсионного потока в Талдомском городском округе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281,960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205,83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введением на территории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коронавирусной инфекции (2019-nCoV) на территории Московской области в соответствии с постановлением Губернатора Московской области от 12.03.2020 № 108-ПГ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290753"/>
                  </a:ext>
                </a:extLst>
              </a:tr>
              <a:tr h="15879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"Развитие и функционирование дорожно-транспортного комплекса"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77543"/>
                  </a:ext>
                </a:extLst>
              </a:tr>
              <a:tr h="2544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поездок, оплаченных посредством безналичных расчетов, в общем количестве оплаченных пассажирами поездок на конец года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103,33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15390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Соблюдение расписания на автобусных маршрутах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пандемией некоторые рейсы были сокращены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486807"/>
                  </a:ext>
                </a:extLst>
              </a:tr>
              <a:tr h="2872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20,51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244,17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87038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Ремонт 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101,15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821665"/>
                  </a:ext>
                </a:extLst>
              </a:tr>
              <a:tr h="3110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Создание парковочного пространства на улично-дорожной сети (оценивается на конец года)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машиномест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5231" marR="5231" marT="52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2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51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36147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69329"/>
              </p:ext>
            </p:extLst>
          </p:nvPr>
        </p:nvGraphicFramePr>
        <p:xfrm>
          <a:off x="142630" y="1385776"/>
          <a:ext cx="9660792" cy="5402247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149655872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161345682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595897278"/>
                    </a:ext>
                  </a:extLst>
                </a:gridCol>
                <a:gridCol w="668215">
                  <a:extLst>
                    <a:ext uri="{9D8B030D-6E8A-4147-A177-3AD203B41FA5}">
                      <a16:colId xmlns:a16="http://schemas.microsoft.com/office/drawing/2014/main" val="2684053299"/>
                    </a:ext>
                  </a:extLst>
                </a:gridCol>
                <a:gridCol w="527538">
                  <a:extLst>
                    <a:ext uri="{9D8B030D-6E8A-4147-A177-3AD203B41FA5}">
                      <a16:colId xmlns:a16="http://schemas.microsoft.com/office/drawing/2014/main" val="4000588318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62892923"/>
                    </a:ext>
                  </a:extLst>
                </a:gridCol>
              </a:tblGrid>
              <a:tr h="12862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"Цифровое муниципальное образование"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11529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Выполнение требований комфортности и доступности МФЦ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447514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883725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заявителей МФЦ, ожидающих в очереди более 11,5 минут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07874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726014"/>
                  </a:ext>
                </a:extLst>
              </a:tr>
              <a:tr h="1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103,49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901083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649958"/>
                  </a:ext>
                </a:extLst>
              </a:tr>
              <a:tr h="5028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 учреждениями, не содержащих персональные данные и конфиденциальные сведения и направляемых исключительно в электронном виде с использованием МСЭД и средств электронной подписи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477747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775411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 скорости не менее 1 Мбит/с, предоставляемыми не менее чем 2 операторами связи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100,24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220663"/>
                  </a:ext>
                </a:extLst>
              </a:tr>
              <a:tr h="627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579275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295475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 городских населенных пунктах, – не менее 50 Мбит/с; для учреждений культуры, расположенных в сельских населенных пунктах, – не менее 10 Мбит/с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260828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образовательных организаций, у которых есть широкополосный доступ к сети Интернет (не менее 100 Мбит/с для образовательных организаций, расположенных в городах, и не менее 50 Мбит/с для образовательных организаций, расположенных в сельских населенных пунктах и поселках городского типа), за исключением дошкольных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581424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102,04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585647"/>
                  </a:ext>
                </a:extLst>
              </a:tr>
              <a:tr h="2533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работников ОМСУ муниципального образования Московской области, обеспеченных средствами электронной подписи в соответствии с установленными требованиями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67170"/>
                  </a:ext>
                </a:extLst>
              </a:tr>
              <a:tr h="256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852280"/>
                  </a:ext>
                </a:extLst>
              </a:tr>
              <a:tr h="162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182484"/>
                  </a:ext>
                </a:extLst>
              </a:tr>
              <a:tr h="4305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области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20,47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148,33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17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12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36147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756138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17795"/>
              </p:ext>
            </p:extLst>
          </p:nvPr>
        </p:nvGraphicFramePr>
        <p:xfrm>
          <a:off x="142630" y="1385774"/>
          <a:ext cx="9660792" cy="3973393"/>
        </p:xfrm>
        <a:graphic>
          <a:graphicData uri="http://schemas.openxmlformats.org/drawingml/2006/table">
            <a:tbl>
              <a:tblPr/>
              <a:tblGrid>
                <a:gridCol w="5616332">
                  <a:extLst>
                    <a:ext uri="{9D8B030D-6E8A-4147-A177-3AD203B41FA5}">
                      <a16:colId xmlns:a16="http://schemas.microsoft.com/office/drawing/2014/main" val="3149655872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1613456823"/>
                    </a:ext>
                  </a:extLst>
                </a:gridCol>
                <a:gridCol w="764931">
                  <a:extLst>
                    <a:ext uri="{9D8B030D-6E8A-4147-A177-3AD203B41FA5}">
                      <a16:colId xmlns:a16="http://schemas.microsoft.com/office/drawing/2014/main" val="159589727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684053299"/>
                    </a:ext>
                  </a:extLst>
                </a:gridCol>
                <a:gridCol w="527538">
                  <a:extLst>
                    <a:ext uri="{9D8B030D-6E8A-4147-A177-3AD203B41FA5}">
                      <a16:colId xmlns:a16="http://schemas.microsoft.com/office/drawing/2014/main" val="4000588318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62892923"/>
                    </a:ext>
                  </a:extLst>
                </a:gridCol>
              </a:tblGrid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Ответь вовремя – Доля жалоб, поступивших на портал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785409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21,60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547134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Повторные обращения – Доля обращений, поступивших на портал «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542976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Стоимостная доля закупаемого и арендуемого ОМСУ муниципального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Московской области иностранного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программного обеспечения (ПО)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Иностранное ПО не закупается. Используются Российское ПО.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12573"/>
                  </a:ext>
                </a:extLst>
              </a:tr>
              <a:tr h="266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граждан, зарегистрированных </a:t>
                      </a:r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Единой системе идентификации и аутентификации  (ЕСИА)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60,52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грамотность населения. 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776991"/>
                  </a:ext>
                </a:extLst>
              </a:tr>
              <a:tr h="398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граждан, использующих механизм получения государственных и муниципальных услуг в электронной форме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109,76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832119"/>
                  </a:ext>
                </a:extLst>
              </a:tr>
              <a:tr h="1186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103,09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072711"/>
                  </a:ext>
                </a:extLst>
              </a:tr>
              <a:tr h="5295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117,65</a:t>
                      </a:r>
                    </a:p>
                  </a:txBody>
                  <a:tcPr marL="3805" marR="3805" marT="3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05" marR="3805" marT="38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167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330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59283"/>
              </p:ext>
            </p:extLst>
          </p:nvPr>
        </p:nvGraphicFramePr>
        <p:xfrm>
          <a:off x="902209" y="1016560"/>
          <a:ext cx="8426429" cy="4969743"/>
        </p:xfrm>
        <a:graphic>
          <a:graphicData uri="http://schemas.openxmlformats.org/drawingml/2006/table">
            <a:tbl>
              <a:tblPr/>
              <a:tblGrid>
                <a:gridCol w="1959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1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0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0477">
                  <a:extLst>
                    <a:ext uri="{9D8B030D-6E8A-4147-A177-3AD203B41FA5}">
                      <a16:colId xmlns:a16="http://schemas.microsoft.com/office/drawing/2014/main" val="3746450139"/>
                    </a:ext>
                  </a:extLst>
                </a:gridCol>
              </a:tblGrid>
              <a:tr h="499571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показателей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Факт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Процент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выполнения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Плановые значения 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ru" sz="1100" b="1" dirty="0" smtClean="0">
                          <a:latin typeface="Times New Roman"/>
                        </a:rPr>
                        <a:t>Ожидаемое выполнение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 algn="ctr"/>
                      <a:r>
                        <a:rPr lang="ru" sz="1100" b="1" dirty="0" smtClean="0">
                          <a:latin typeface="Times New Roman"/>
                        </a:rPr>
                        <a:t>Процент выполнения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724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на</a:t>
                      </a:r>
                      <a:r>
                        <a:rPr lang="ru-RU" sz="1100" b="1" baseline="0" dirty="0" smtClean="0">
                          <a:latin typeface="Times New Roman"/>
                        </a:rPr>
                        <a:t> 2020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з</a:t>
                      </a:r>
                      <a:r>
                        <a:rPr lang="ru" sz="1100" b="1" dirty="0" smtClean="0">
                          <a:latin typeface="Times New Roman"/>
                        </a:rPr>
                        <a:t>а  2020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b="1" dirty="0" smtClean="0">
                          <a:latin typeface="Times New Roman"/>
                        </a:rPr>
                        <a:t>на</a:t>
                      </a:r>
                      <a:r>
                        <a:rPr lang="ru-RU" sz="1100" b="1" baseline="0" dirty="0" smtClean="0">
                          <a:latin typeface="Times New Roman"/>
                        </a:rPr>
                        <a:t> 2021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года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%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конец года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46629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47465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74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валового регионального продукта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лрд.рублей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4550,8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101,1%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5045,6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5045,6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12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потребительских цен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соответствующему периоду предыдущему года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8360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зарегистрированной безработицы(среднегодовая)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768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</a:t>
                      </a:r>
                      <a:r>
                        <a:rPr lang="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заработная плата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43126,3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49833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115,5%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50332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50332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4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Прожиточный минимум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рубль</a:t>
                      </a:r>
                      <a:endParaRPr lang="ru" sz="1000" b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13169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100,5%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13580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241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жилых домов за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тыс.кв.м</a:t>
                      </a:r>
                      <a:r>
                        <a:rPr lang="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общей площади</a:t>
                      </a:r>
                      <a:endParaRPr lang="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Информация о выполнении основных показателей социально-экономического развития Талдомского городского округа</a:t>
            </a:r>
            <a:endParaRPr lang="ru-RU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61546"/>
            <a:ext cx="8695248" cy="6506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-RU" sz="1900" b="1" dirty="0">
                <a:latin typeface="Times New Roman"/>
              </a:rPr>
              <a:t>Информация о плановых и достигнутых значениях приоритетных показателей муниципальных программ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38088"/>
              </p:ext>
            </p:extLst>
          </p:nvPr>
        </p:nvGraphicFramePr>
        <p:xfrm>
          <a:off x="142630" y="650633"/>
          <a:ext cx="9660792" cy="735141"/>
        </p:xfrm>
        <a:graphic>
          <a:graphicData uri="http://schemas.openxmlformats.org/drawingml/2006/table">
            <a:tbl>
              <a:tblPr/>
              <a:tblGrid>
                <a:gridCol w="5748216">
                  <a:extLst>
                    <a:ext uri="{9D8B030D-6E8A-4147-A177-3AD203B41FA5}">
                      <a16:colId xmlns:a16="http://schemas.microsoft.com/office/drawing/2014/main" val="3437577873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219814015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3060750670"/>
                    </a:ext>
                  </a:extLst>
                </a:gridCol>
                <a:gridCol w="641839">
                  <a:extLst>
                    <a:ext uri="{9D8B030D-6E8A-4147-A177-3AD203B41FA5}">
                      <a16:colId xmlns:a16="http://schemas.microsoft.com/office/drawing/2014/main" val="1770220164"/>
                    </a:ext>
                  </a:extLst>
                </a:gridCol>
                <a:gridCol w="536330">
                  <a:extLst>
                    <a:ext uri="{9D8B030D-6E8A-4147-A177-3AD203B41FA5}">
                      <a16:colId xmlns:a16="http://schemas.microsoft.com/office/drawing/2014/main" val="2288604387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1816548306"/>
                    </a:ext>
                  </a:extLst>
                </a:gridCol>
              </a:tblGrid>
              <a:tr h="712176">
                <a:tc>
                  <a:txBody>
                    <a:bodyPr/>
                    <a:lstStyle/>
                    <a:p>
                      <a:pPr algn="ctr" fontAlgn="ctr"/>
                      <a:endParaRPr lang="ru-RU" sz="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Показатели, характеризующие достижение цели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Планируемое значение показателя на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Достигнутое значение показателя за 2020 год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исполнения планируемого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  <a:endParaRPr lang="ru-RU" sz="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Пояснения причин </a:t>
                      </a:r>
                      <a:r>
                        <a:rPr lang="ru-RU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невыполнения </a:t>
                      </a:r>
                      <a:r>
                        <a:rPr lang="ru-RU" sz="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значений</a:t>
                      </a:r>
                    </a:p>
                  </a:txBody>
                  <a:tcPr marL="3621" marR="3621" marT="36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762018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63263"/>
              </p:ext>
            </p:extLst>
          </p:nvPr>
        </p:nvGraphicFramePr>
        <p:xfrm>
          <a:off x="142630" y="1385774"/>
          <a:ext cx="9660792" cy="5250154"/>
        </p:xfrm>
        <a:graphic>
          <a:graphicData uri="http://schemas.openxmlformats.org/drawingml/2006/table">
            <a:tbl>
              <a:tblPr/>
              <a:tblGrid>
                <a:gridCol w="5748216">
                  <a:extLst>
                    <a:ext uri="{9D8B030D-6E8A-4147-A177-3AD203B41FA5}">
                      <a16:colId xmlns:a16="http://schemas.microsoft.com/office/drawing/2014/main" val="1334366903"/>
                    </a:ext>
                  </a:extLst>
                </a:gridCol>
                <a:gridCol w="527539">
                  <a:extLst>
                    <a:ext uri="{9D8B030D-6E8A-4147-A177-3AD203B41FA5}">
                      <a16:colId xmlns:a16="http://schemas.microsoft.com/office/drawing/2014/main" val="2895860118"/>
                    </a:ext>
                  </a:extLst>
                </a:gridCol>
                <a:gridCol w="589084">
                  <a:extLst>
                    <a:ext uri="{9D8B030D-6E8A-4147-A177-3AD203B41FA5}">
                      <a16:colId xmlns:a16="http://schemas.microsoft.com/office/drawing/2014/main" val="1628355247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243700297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1564311734"/>
                    </a:ext>
                  </a:extLst>
                </a:gridCol>
                <a:gridCol w="1608991">
                  <a:extLst>
                    <a:ext uri="{9D8B030D-6E8A-4147-A177-3AD203B41FA5}">
                      <a16:colId xmlns:a16="http://schemas.microsoft.com/office/drawing/2014/main" val="2240424652"/>
                    </a:ext>
                  </a:extLst>
                </a:gridCol>
              </a:tblGrid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"Архитектура и градостроительство"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15543"/>
                  </a:ext>
                </a:extLst>
              </a:tr>
              <a:tr h="131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Талдомского городского округа.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557929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462281"/>
                  </a:ext>
                </a:extLst>
              </a:tr>
              <a:tr h="158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Талдомского городского округа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680909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98470"/>
                  </a:ext>
                </a:extLst>
              </a:tr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"Формирование современной комфортной городской среды"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42125"/>
                  </a:ext>
                </a:extLst>
              </a:tr>
              <a:tr h="392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91686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благоустроенных дворовых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714102"/>
                  </a:ext>
                </a:extLst>
              </a:tr>
              <a:tr h="1197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разработанных концепций благоустройства общественных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962437"/>
                  </a:ext>
                </a:extLst>
              </a:tr>
              <a:tr h="1509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разработанных проектов благоустройства общественных территорий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691119"/>
                  </a:ext>
                </a:extLst>
              </a:tr>
              <a:tr h="2989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реализованных мероприятий по благоустройству общественных территорий, в том числе: пешеходные зоны, набережные, скверы, зоны отдыха, площади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71914"/>
                  </a:ext>
                </a:extLst>
              </a:tr>
              <a:tr h="131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Соответствие нормативу обеспеченности парками культуры и отдыха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322933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Увеличение числа посетителей парков культуры и отдыха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260070"/>
                  </a:ext>
                </a:extLst>
              </a:tr>
              <a:tr h="269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12850,91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5523,9967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42,99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488151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2832"/>
                  </a:ext>
                </a:extLst>
              </a:tr>
              <a:tr h="18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выполнены в неполном объеме, в связи с распространением новой коронавирусной инфекцией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797166"/>
                  </a:ext>
                </a:extLst>
              </a:tr>
              <a:tr h="161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отремонтированных подъездов в МКД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выполнены в неполном объеме, в связи с распространением новой коронавирусной инфекцией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330955"/>
                  </a:ext>
                </a:extLst>
              </a:tr>
              <a:tr h="16156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"Переселение граждан из аварийного жилищного фонда"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753584"/>
                  </a:ext>
                </a:extLst>
              </a:tr>
              <a:tr h="30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квадратных метров расселенного аварийного жилищного фонда за счет средств консолидированного бюджета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633058"/>
                  </a:ext>
                </a:extLst>
              </a:tr>
              <a:tr h="3785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Общая площадь аварийного фонда, подлежащая расселению до 01.09.2025, в том числе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603115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Количество граждан, переселенных из аварийного жилищного фонда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 программы перенесены на 2023 год</a:t>
                      </a:r>
                    </a:p>
                  </a:txBody>
                  <a:tcPr marL="5231" marR="5231" marT="523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91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49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6627"/>
              </p:ext>
            </p:extLst>
          </p:nvPr>
        </p:nvGraphicFramePr>
        <p:xfrm>
          <a:off x="601624" y="873252"/>
          <a:ext cx="9087499" cy="5668225"/>
        </p:xfrm>
        <a:graphic>
          <a:graphicData uri="http://schemas.openxmlformats.org/drawingml/2006/table">
            <a:tbl>
              <a:tblPr/>
              <a:tblGrid>
                <a:gridCol w="31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899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679331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3628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817684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748061"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№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Целевая группа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000" b="1" baseline="0" dirty="0" smtClean="0">
                          <a:latin typeface="Times New Roman"/>
                        </a:rPr>
                        <a:t> правовой акт (НПА)</a:t>
                      </a:r>
                      <a:r>
                        <a:rPr lang="ru" sz="10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Размер поддержки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0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21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Подпрограмма «Дошкольное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образование»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Один из родителей (законных представителей) ребенка,посещающее дошкольное образовательную организацию М.О., реализующую образовательную программу дошкольного образования,внесшему родительскую плату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за присмотром и уход за ребенком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 </a:t>
                      </a:r>
                      <a:r>
                        <a:rPr lang="ru-RU" sz="1000" b="0" dirty="0" smtClean="0">
                          <a:latin typeface="Times New Roman"/>
                        </a:rPr>
                        <a:t> № 1479 от 24.07.2019г. "Об утверждении Порядка обращения за компенсацией родительской платы за присмотр и уход за детьми, осваивающими образовательные программы дошкольного образования в организациях Талдомского городского округа"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Выплата компенсации родительской платы за присмотром и уходом за детьми,осваивающими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образовательные программы дошкольного образования в организация Талдомского городского округа области,осуществляющих образовательную деятельность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20%-на первого ребенка, 50%-на второго ребенка, 70%-на третьего и последующих детей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928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10129,2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948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Обучающие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образовательных учреждений из многодетных и малообеспеченных семей, в том числе детей, находящихся под опекой  и детей- инвалидов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Московской области №92 от 28.01.2020 г. "Об организации питания детей льготных категорий в дошкольных и общеобразовательных учреждениях Талдомского городского округа".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Выплата на питание детей льготных категорий в дошкольных и общеобразовательных учреждениях Талдомского городского округа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baseline="0" dirty="0" smtClean="0">
                          <a:latin typeface="Times New Roman"/>
                        </a:rPr>
                        <a:t>Завтраки для детей из многодетных семей-70 рублей , обеды для детей из малообеспеченных семей и детей – инвалидов-90 рублей</a:t>
                      </a:r>
                      <a:endParaRPr lang="ru" sz="10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1116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10509,6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1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264013"/>
              </p:ext>
            </p:extLst>
          </p:nvPr>
        </p:nvGraphicFramePr>
        <p:xfrm>
          <a:off x="566455" y="940777"/>
          <a:ext cx="9087499" cy="5653454"/>
        </p:xfrm>
        <a:graphic>
          <a:graphicData uri="http://schemas.openxmlformats.org/drawingml/2006/table">
            <a:tbl>
              <a:tblPr/>
              <a:tblGrid>
                <a:gridCol w="18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107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679331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362808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817684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2976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041903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правовой акт 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428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Обучающие  образовательных учреждений из многодетных семей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№ 405 от 10 марта 2020 г. «О предоставлении частичной компенсации стоимости одежды обучающихся одному из родителей детей из многодетных семей в 2020 г.»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000" b="0" dirty="0" smtClean="0">
                          <a:latin typeface="Times New Roman"/>
                        </a:rPr>
                        <a:t>Частичной компенсации стоимости одежды обучающихся одному из родителей детей из многодетных семей </a:t>
                      </a:r>
                      <a:endParaRPr lang="ru" sz="10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2000 рублей в год одному из родителей на каждого ребенка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786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000" b="0" dirty="0" smtClean="0">
                          <a:latin typeface="Times New Roman"/>
                        </a:rPr>
                        <a:t>851,6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271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0" dirty="0" smtClean="0">
                          <a:latin typeface="Times New Roman"/>
                        </a:rPr>
                        <a:t>Муниципальная программа «Образование» на 2020-2024 годы</a:t>
                      </a: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Подпрограмма «Общее образование»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Выплата</a:t>
                      </a:r>
                      <a:r>
                        <a:rPr lang="ru" sz="1000" b="0" baseline="0" dirty="0" smtClean="0">
                          <a:latin typeface="Times New Roman"/>
                        </a:rPr>
                        <a:t>  стипендии осуществляеться учащимся  10-11 классов муниципальных образовательных учреждений, окончивших 1-е полугодие 2019-2020 учебного года  на «отлично» 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Постановление Главы Талдомского городского округа №52</a:t>
                      </a:r>
                      <a:r>
                        <a:rPr lang="ru-RU" sz="1000" b="0" baseline="0" dirty="0" smtClean="0">
                          <a:latin typeface="Times New Roman"/>
                        </a:rPr>
                        <a:t> от 20.01.2020г.</a:t>
                      </a:r>
                      <a:r>
                        <a:rPr lang="ru-RU" sz="1000" b="0" dirty="0" smtClean="0">
                          <a:latin typeface="Times New Roman"/>
                        </a:rPr>
                        <a:t> «О назначении и выплате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муниципальной стипендии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за 1-е полугодие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2019-2020 учебного  года»</a:t>
                      </a:r>
                    </a:p>
                    <a:p>
                      <a:pPr indent="0" algn="ctr"/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Назначении и выплате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муниципальной стипендии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за 1-е полугодие </a:t>
                      </a:r>
                    </a:p>
                    <a:p>
                      <a:pPr indent="0" algn="ctr"/>
                      <a:r>
                        <a:rPr lang="ru-RU" sz="1000" b="0" dirty="0" smtClean="0">
                          <a:latin typeface="Times New Roman"/>
                        </a:rPr>
                        <a:t> 2019-2020 учебного  года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baseline="0" dirty="0" smtClean="0">
                          <a:latin typeface="Times New Roman"/>
                        </a:rPr>
                        <a:t>2500 рублей на 1 человека 1 раз в полугодие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53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00" b="0" dirty="0" smtClean="0">
                          <a:latin typeface="Times New Roman"/>
                        </a:rPr>
                        <a:t>132,5</a:t>
                      </a:r>
                      <a:endParaRPr lang="ru" sz="10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3551529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35378"/>
              </p:ext>
            </p:extLst>
          </p:nvPr>
        </p:nvGraphicFramePr>
        <p:xfrm>
          <a:off x="233169" y="1169378"/>
          <a:ext cx="9280107" cy="5669280"/>
        </p:xfrm>
        <a:graphic>
          <a:graphicData uri="http://schemas.openxmlformats.org/drawingml/2006/table">
            <a:tbl>
              <a:tblPr/>
              <a:tblGrid>
                <a:gridCol w="41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3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288448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249404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96762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7372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800715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Нормативно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правовой акт(НПА)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(человек)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8354">
                <a:tc rowSpan="2">
                  <a:txBody>
                    <a:bodyPr/>
                    <a:lstStyle/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«Социальная защита населения на  2020-2024 годы»</a:t>
                      </a:r>
                      <a:endParaRPr lang="ru" sz="12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«Социальная поддержка граждан»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Малообеспеченные граждане, зарегистрированные на территории Талдомского городского округа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Постановление Правительства Российской Федерации от 14.12.2005 №761, закон Московской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области от 13.07.2007-ОЗ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Предостановление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 гражданам субсидий на оплату жилого помещения и коммунальных услуг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Расчет производиться в зависимости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от совокупного дохода семьи и стандарта стоимости жилищно-коммунальных услуг.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2027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21901,4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Ветераны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(пенсионеры) войны, труда, Вооруженных Сил и правоохранительных органов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администрации Талдомского городского округа от 01.11.2019 г. №2286 «Об утверждении муниципальной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Талдомского городского округа «Социальная защита населения  на 2020-2024 годы»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Благотворительная помощь ветеранскому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активу и малообеспеченным ветеранам, проведение культурных мероприятий и экскурсий для ветеранов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400 000 рублей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раз в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3187649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4892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 расходах бюджета с учетом интересов целевых групп пользователей за 2020 год</a:t>
            </a:r>
            <a:endParaRPr lang="ru" sz="1900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65417"/>
              </p:ext>
            </p:extLst>
          </p:nvPr>
        </p:nvGraphicFramePr>
        <p:xfrm>
          <a:off x="233169" y="940778"/>
          <a:ext cx="9280107" cy="5723792"/>
        </p:xfrm>
        <a:graphic>
          <a:graphicData uri="http://schemas.openxmlformats.org/drawingml/2006/table">
            <a:tbl>
              <a:tblPr/>
              <a:tblGrid>
                <a:gridCol w="41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3">
                  <a:extLst>
                    <a:ext uri="{9D8B030D-6E8A-4147-A177-3AD203B41FA5}">
                      <a16:colId xmlns:a16="http://schemas.microsoft.com/office/drawing/2014/main" val="2173873730"/>
                    </a:ext>
                  </a:extLst>
                </a:gridCol>
                <a:gridCol w="1369483">
                  <a:extLst>
                    <a:ext uri="{9D8B030D-6E8A-4147-A177-3AD203B41FA5}">
                      <a16:colId xmlns:a16="http://schemas.microsoft.com/office/drawing/2014/main" val="3032898420"/>
                    </a:ext>
                  </a:extLst>
                </a:gridCol>
                <a:gridCol w="1168369">
                  <a:extLst>
                    <a:ext uri="{9D8B030D-6E8A-4147-A177-3AD203B41FA5}">
                      <a16:colId xmlns:a16="http://schemas.microsoft.com/office/drawing/2014/main" val="4277080813"/>
                    </a:ext>
                  </a:extLst>
                </a:gridCol>
                <a:gridCol w="1196762">
                  <a:extLst>
                    <a:ext uri="{9D8B030D-6E8A-4147-A177-3AD203B41FA5}">
                      <a16:colId xmlns:a16="http://schemas.microsoft.com/office/drawing/2014/main" val="105198365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571340570"/>
                    </a:ext>
                  </a:extLst>
                </a:gridCol>
                <a:gridCol w="773722">
                  <a:extLst>
                    <a:ext uri="{9D8B030D-6E8A-4147-A177-3AD203B41FA5}">
                      <a16:colId xmlns:a16="http://schemas.microsoft.com/office/drawing/2014/main" val="1712760513"/>
                    </a:ext>
                  </a:extLst>
                </a:gridCol>
              </a:tblGrid>
              <a:tr h="110783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№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муниципальной 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подпрограммы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Целевая группа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 smtClean="0">
                          <a:latin typeface="Times New Roman"/>
                        </a:rPr>
                        <a:t>Нормативно правовой акт(НПА)</a:t>
                      </a:r>
                      <a:r>
                        <a:rPr lang="ru" sz="1200" b="1" dirty="0" smtClean="0">
                          <a:latin typeface="Times New Roman"/>
                        </a:rPr>
                        <a:t>, которым установлены меры соц.поддержки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 меры социальной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Размер поддержки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Количество льготников (семей)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Исполнено за 2020 год (тыс. рублей)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962">
                <a:tc>
                  <a:txBody>
                    <a:bodyPr/>
                    <a:lstStyle/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200" b="0" dirty="0" smtClean="0">
                          <a:latin typeface="Times New Roman"/>
                        </a:rPr>
                        <a:t>Муниципальная 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«ЖИЛИЩЕ»</a:t>
                      </a:r>
                      <a:endParaRPr lang="ru" sz="1200" b="0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Подпрограмма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«Обеспечение жильем молодых семей»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Молодые семьи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Постановление Правительства Московской области от 25.10.2016г. №790/39 «Об утверждении государственной программы Московской области «Жилище» на 2017-2027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годы; Постановление администрации  Талдомского  городского округа Московской области от 01.11.2019г. №2297 «Об утверждении муниципальной программы Талдомского городского округа «Жилище» на 2020-2024 годы »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Реализация мероприятий  по обеспечению жильем молодых семей (Федеральный бюджет, Областной бюджет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</a:t>
                      </a:r>
                      <a:r>
                        <a:rPr lang="ru" sz="1200" b="0" dirty="0" smtClean="0">
                          <a:latin typeface="Times New Roman"/>
                        </a:rPr>
                        <a:t>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Местный бюджет)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Расчет размера по социальной выплате проводиться исходя из норм  общей площади жилого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помещения, установленной для семей разной численности, количества членов молодой семьи и норматива стоимости 1 кв.м.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бщей площади жилья по Талдомскому городскому округа , что составляет 43% от размера социальной выплаты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9 229,2 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400" i="1" baseline="-25000" dirty="0">
              <a:solidFill>
                <a:srgbClr val="3B566F"/>
              </a:solidFill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76639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Информация об общественно значимых проектах, реализуемых на территории Талдомского городского округа в 2020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1416424"/>
            <a:ext cx="136335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(млн.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43034"/>
              </p:ext>
            </p:extLst>
          </p:nvPr>
        </p:nvGraphicFramePr>
        <p:xfrm>
          <a:off x="566455" y="1406769"/>
          <a:ext cx="9132394" cy="5307289"/>
        </p:xfrm>
        <a:graphic>
          <a:graphicData uri="http://schemas.openxmlformats.org/drawingml/2006/table">
            <a:tbl>
              <a:tblPr/>
              <a:tblGrid>
                <a:gridCol w="4328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4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123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Наименование проекта,</a:t>
                      </a:r>
                      <a:r>
                        <a:rPr lang="ru" sz="1400" b="1" baseline="0" dirty="0" smtClean="0">
                          <a:latin typeface="Times New Roman"/>
                        </a:rPr>
                        <a:t> места реализации проекта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Профинансировано в 2020 году млн.руб.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Результаты от реализации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Реализация программ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формирования современной городской среды в части благоустройства общественных территорий в городе Талдоме, п.Вербилки, п.Запрудня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119,09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Обустроены пешеходные зоны в г.Талдоме по ул.Победы, в п.Запрудня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пер.Мира, п. Вербилки ул.Забырина ,ул.Советская, ул.Войлокова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685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Проектно-изыскательные работы по реконструкции 5-ти водозаборных узлов (ВЗУ) д.Ермолино, с.Николо-Кропотки, д.Нушполы, д.Юркино, д.Павлочи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smtClean="0">
                          <a:latin typeface="Times New Roman"/>
                        </a:rPr>
                        <a:t> 9,2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Включение объектов в государственную программу Московской области, подпрограмму «Чистая вода» и реконструкция ВЗУ на условиях софинансирования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108145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Обустройство и установка детских игровых площадок на территории округа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9,5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Установлены семь детских игровых площадок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по след. адресам: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г.Талдом, м-н Юбилейный д.24-д.27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-RU" sz="1200" b="0" baseline="0" dirty="0" smtClean="0">
                          <a:latin typeface="Times New Roman"/>
                        </a:rPr>
                        <a:t>г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.Талдом, м-н Юбилейный д.11-д.14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-RU" sz="1200" b="0" baseline="0" dirty="0" smtClean="0">
                          <a:latin typeface="Times New Roman"/>
                        </a:rPr>
                        <a:t>г. Талдом, ул. Первомайская д.43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dirty="0" smtClean="0">
                          <a:latin typeface="Times New Roman"/>
                        </a:rPr>
                        <a:t>Талдомский р-н.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, д.Юркино д.12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п.Северный , ул.Лесная д.7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п.Запрудня, ул.Карла-Маркса д.16/1-д.16/2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ru" sz="1200" b="0" baseline="0" dirty="0" smtClean="0">
                          <a:latin typeface="Times New Roman"/>
                        </a:rPr>
                        <a:t>Талдомский р-н., п.Вербилки, ул.Заводская д.4</a:t>
                      </a:r>
                      <a:endParaRPr lang="ru" sz="12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453528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Проведены работы по благоустройству сквера по ул.Тверская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г.Талдом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7,2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Объект введен в эксплуатацию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680291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объектов коммунального хозяйства( водоснабжения,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теплоснабжения ) п.Запрудня и п.Северный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smtClean="0">
                          <a:latin typeface="Times New Roman"/>
                        </a:rPr>
                        <a:t>15,6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Повышение надежности обеспечения жителей коммунальными ресурсами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728277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29" y="274320"/>
            <a:ext cx="9315047" cy="11421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расходовании средств резервного фонда администрации Талдомского городского округа за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6824" y="2034988"/>
            <a:ext cx="1363352" cy="986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17140"/>
              </p:ext>
            </p:extLst>
          </p:nvPr>
        </p:nvGraphicFramePr>
        <p:xfrm>
          <a:off x="301752" y="2268070"/>
          <a:ext cx="9138083" cy="3091797"/>
        </p:xfrm>
        <a:graphic>
          <a:graphicData uri="http://schemas.openxmlformats.org/drawingml/2006/table">
            <a:tbl>
              <a:tblPr/>
              <a:tblGrid>
                <a:gridCol w="125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7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4071"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№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400" b="1" dirty="0" smtClean="0">
                          <a:latin typeface="Times New Roman"/>
                        </a:rPr>
                        <a:t>Направление средств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400" b="1" dirty="0" smtClean="0">
                          <a:latin typeface="Times New Roman"/>
                        </a:rPr>
                        <a:t>Сумма</a:t>
                      </a: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Социальные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выплаты гражданам села Николо-Кропотки (2 чел.), г.Талдом (29 чел.), в связи с пожаром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445,00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Приобретение обурудования и инвентаря для постов пикетов на границах городского округа, в связи с распространением короновирусной инфекции</a:t>
                      </a:r>
                      <a:r>
                        <a:rPr lang="en-US" sz="1200" b="0" dirty="0" smtClean="0">
                          <a:latin typeface="Times New Roman"/>
                        </a:rPr>
                        <a:t> </a:t>
                      </a:r>
                      <a:r>
                        <a:rPr lang="ru" sz="1200" b="0" dirty="0" smtClean="0">
                          <a:latin typeface="Times New Roman"/>
                        </a:rPr>
                        <a:t>(</a:t>
                      </a:r>
                      <a:r>
                        <a:rPr lang="en-US" sz="1200" b="0" dirty="0" smtClean="0">
                          <a:latin typeface="Times New Roman"/>
                        </a:rPr>
                        <a:t>COVID-19)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200" b="0" dirty="0" smtClean="0">
                          <a:latin typeface="Times New Roman"/>
                        </a:rPr>
                        <a:t>130,4</a:t>
                      </a:r>
                      <a:r>
                        <a:rPr lang="ru-RU" sz="1200" b="0" dirty="0" smtClean="0">
                          <a:latin typeface="Times New Roman"/>
                        </a:rPr>
                        <a:t>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2369819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indent="0" algn="ctr"/>
                      <a:r>
                        <a:rPr lang="en-US" sz="1200" b="0" dirty="0" smtClean="0">
                          <a:latin typeface="Times New Roman"/>
                        </a:rPr>
                        <a:t>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" sz="1200" b="0" dirty="0" smtClean="0">
                          <a:latin typeface="Times New Roman"/>
                        </a:rPr>
                        <a:t>Приобретение оборудования и инвентаря для системы оповещения населения округа, в </a:t>
                      </a:r>
                      <a:r>
                        <a:rPr lang="ru-RU" sz="1200" b="0" dirty="0" smtClean="0">
                          <a:latin typeface="Times New Roman"/>
                        </a:rPr>
                        <a:t>связи с распространением короновирусной инфекции (COVID-19)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29,92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0783104"/>
                  </a:ext>
                </a:extLst>
              </a:tr>
              <a:tr h="300446">
                <a:tc gridSpan="2"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                                   Всего расходов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indent="0" algn="ctr"/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605,32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2929120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5130" y="274320"/>
            <a:ext cx="8695248" cy="6664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 smtClean="0">
                <a:latin typeface="Times New Roman"/>
              </a:rPr>
              <a:t>Сведения о фактическом расходование средств дорожного фонда администрации Талдомского городского округа за 2020 год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2354" y="1416424"/>
            <a:ext cx="1507822" cy="277905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(тыс. </a:t>
            </a:r>
            <a:r>
              <a:rPr lang="ru" sz="1200" dirty="0">
                <a:latin typeface="Times New Roman"/>
              </a:rPr>
              <a:t>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72936"/>
              </p:ext>
            </p:extLst>
          </p:nvPr>
        </p:nvGraphicFramePr>
        <p:xfrm>
          <a:off x="773723" y="1656619"/>
          <a:ext cx="8282354" cy="4167957"/>
        </p:xfrm>
        <a:graphic>
          <a:graphicData uri="http://schemas.openxmlformats.org/drawingml/2006/table">
            <a:tbl>
              <a:tblPr/>
              <a:tblGrid>
                <a:gridCol w="384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205">
                  <a:extLst>
                    <a:ext uri="{9D8B030D-6E8A-4147-A177-3AD203B41FA5}">
                      <a16:colId xmlns:a16="http://schemas.microsoft.com/office/drawing/2014/main" val="986905971"/>
                    </a:ext>
                  </a:extLst>
                </a:gridCol>
              </a:tblGrid>
              <a:tr h="522950"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Наименование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1200" b="1" dirty="0" smtClean="0">
                          <a:latin typeface="Times New Roman"/>
                        </a:rPr>
                        <a:t>План по решению о бюджете, уточненный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Фактическое исполнение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% исполнения уточненного плана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3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Содержание автомобильный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66 971,9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66 503,5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99,3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930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 автомобильных дорог общего пользования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48 081,7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45 643,8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94,9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3503124"/>
                  </a:ext>
                </a:extLst>
              </a:tr>
              <a:tr h="433476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Мероприятия по обеспечению безопасности дорожного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движения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" sz="1200" b="0" dirty="0" smtClean="0">
                          <a:latin typeface="Times New Roman"/>
                        </a:rPr>
                        <a:t>100,0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2271085"/>
                  </a:ext>
                </a:extLst>
              </a:tr>
              <a:tr h="522950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Софинансирование работ по капитальному ремонту и ремонту автомобильных дорог общего пользования местного значения (дороги и подъезды к СНТ)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168 903,0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 166 823,7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98,8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252182"/>
                  </a:ext>
                </a:extLst>
              </a:tr>
              <a:tr h="1394534">
                <a:tc>
                  <a:txBody>
                    <a:bodyPr/>
                    <a:lstStyle/>
                    <a:p>
                      <a:pPr indent="0" algn="just"/>
                      <a:r>
                        <a:rPr lang="ru" sz="1200" b="0" dirty="0" smtClean="0">
                          <a:latin typeface="Times New Roman"/>
                        </a:rPr>
                        <a:t>Ремонт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дворовых территорий (в части работ по ямочному ремонту асфальтного покрытия дворовых территорий, в том числе пешеходных дорожек, тротуаров, парковок, проездов, в т.ч. </a:t>
                      </a:r>
                      <a:r>
                        <a:rPr lang="ru-RU" sz="1200" b="0" baseline="0" dirty="0" smtClean="0">
                          <a:latin typeface="Times New Roman"/>
                        </a:rPr>
                        <a:t>п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роездов на дворовые  территории, в том числе внутриквартальных проездов, нуждающихся в ямочном ремонте асфальтового покрытия дворовых территорий)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13 578,0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9</a:t>
                      </a:r>
                      <a:r>
                        <a:rPr lang="ru" sz="1200" b="0" baseline="0" dirty="0" smtClean="0">
                          <a:latin typeface="Times New Roman"/>
                        </a:rPr>
                        <a:t> 965,4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0" dirty="0" smtClean="0">
                          <a:latin typeface="Times New Roman"/>
                        </a:rPr>
                        <a:t>73,4</a:t>
                      </a:r>
                      <a:endParaRPr lang="ru" sz="12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08222"/>
                  </a:ext>
                </a:extLst>
              </a:tr>
              <a:tr h="621103">
                <a:tc>
                  <a:txBody>
                    <a:bodyPr/>
                    <a:lstStyle/>
                    <a:p>
                      <a:pPr indent="0" algn="l"/>
                      <a:r>
                        <a:rPr lang="ru" sz="1200" b="1" dirty="0" smtClean="0">
                          <a:latin typeface="Times New Roman"/>
                        </a:rPr>
                        <a:t>ВСЕГО</a:t>
                      </a:r>
                      <a:r>
                        <a:rPr lang="ru" sz="1200" b="1" baseline="0" dirty="0" smtClean="0">
                          <a:latin typeface="Times New Roman"/>
                        </a:rPr>
                        <a:t> ДОРОЖНЫЙ ФОНД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297 634,6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289 036,4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/>
                        </a:rPr>
                        <a:t>97,1</a:t>
                      </a:r>
                      <a:endParaRPr lang="ru" sz="12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68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1475766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6488" y="652038"/>
            <a:ext cx="7199376" cy="55817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141900, Московская область,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г.Талдом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пл.К.Маркса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д.12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телефон:8(49620)6-08-27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почта:taldom_budget@mail.ru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Понедельник-Пятница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8.30-18.00, обед с 12.30 до 14.00. 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>
              <a:lnSpc>
                <a:spcPts val="2160"/>
              </a:lnSpc>
              <a:spcAft>
                <a:spcPts val="126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</a:p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00694"/>
              </p:ext>
            </p:extLst>
          </p:nvPr>
        </p:nvGraphicFramePr>
        <p:xfrm>
          <a:off x="527537" y="3807068"/>
          <a:ext cx="8827475" cy="258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8">
                  <a:extLst>
                    <a:ext uri="{9D8B030D-6E8A-4147-A177-3AD203B41FA5}">
                      <a16:colId xmlns:a16="http://schemas.microsoft.com/office/drawing/2014/main" val="2790254041"/>
                    </a:ext>
                  </a:extLst>
                </a:gridCol>
                <a:gridCol w="2933112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765495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показателя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на 2020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2020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плана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доходов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2 511 123,56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577,15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34542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1 029 796,00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1 119 792,81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2562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РФ.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481 327,56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452 784,34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13562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расходов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645 955,23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2 559 221,89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-134 831,67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355,26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63402,00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45402,00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98207651"/>
              </p:ext>
            </p:extLst>
          </p:nvPr>
        </p:nvGraphicFramePr>
        <p:xfrm>
          <a:off x="527537" y="835269"/>
          <a:ext cx="8651632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выполнение основных характеристик бюджета Талдомского городского округа (тыс. руб.)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за 2020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4515" y="948833"/>
            <a:ext cx="3921370" cy="4296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791530,6 тыс.руб. </a:t>
            </a:r>
          </a:p>
          <a:p>
            <a:pPr>
              <a:lnSpc>
                <a:spcPts val="1272"/>
              </a:lnSpc>
              <a:spcAft>
                <a:spcPts val="210"/>
              </a:spcAft>
              <a:buClr>
                <a:schemeClr val="accent2">
                  <a:lumMod val="60000"/>
                  <a:lumOff val="40000"/>
                </a:schemeClr>
              </a:buClr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(30,8%)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7030A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Упрощенная система налогообложения 64609,4 тыс.руб. (2,5%)</a:t>
            </a:r>
          </a:p>
          <a:p>
            <a:pPr marL="171450" indent="-171450">
              <a:lnSpc>
                <a:spcPts val="1272"/>
              </a:lnSpc>
              <a:spcAft>
                <a:spcPts val="210"/>
              </a:spcAft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налог на вменённый доход для отдельных видов деятельности 10210,1 тыс.руб. (0,4%)</a:t>
            </a:r>
          </a:p>
          <a:p>
            <a:pPr marL="171450" indent="-171450">
              <a:spcAft>
                <a:spcPts val="126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 97595,4 тыс.руб. (3,8%)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6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 33331,0 тыс.руб. (1,3%)</a:t>
            </a:r>
          </a:p>
          <a:p>
            <a:pPr marL="171450" indent="-171450">
              <a:spcAft>
                <a:spcPts val="1260"/>
              </a:spcAft>
              <a:buClr>
                <a:srgbClr val="FFFF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налоговые доходы 52576,6 тыс.руб. (2,0%)</a:t>
            </a:r>
          </a:p>
          <a:p>
            <a:pPr algn="ctr">
              <a:spcAft>
                <a:spcPts val="1260"/>
              </a:spcAft>
              <a:buClr>
                <a:srgbClr val="FFFF00"/>
              </a:buClr>
            </a:pPr>
            <a:r>
              <a:rPr lang="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44166,2 тыс.руб. (1,7%)</a:t>
            </a:r>
          </a:p>
          <a:p>
            <a:pPr marL="171450" indent="-171450">
              <a:lnSpc>
                <a:spcPts val="1248"/>
              </a:lnSpc>
              <a:spcAft>
                <a:spcPts val="21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материальных и нематериальных активов 8186,6 тыс.руб. (0,3%)</a:t>
            </a:r>
          </a:p>
          <a:p>
            <a:pPr marL="171450" indent="-171450">
              <a:spcAft>
                <a:spcPts val="1260"/>
              </a:spcAft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санкции 7703,6 тыс.руб. (0,3%)</a:t>
            </a:r>
          </a:p>
          <a:p>
            <a:pPr marL="171450" indent="-171450">
              <a:spcAft>
                <a:spcPts val="126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неналоговые доходы 9883,3 тыс.руб. (0,4 %)</a:t>
            </a:r>
          </a:p>
          <a:p>
            <a:pPr marL="171450" indent="-171450">
              <a:spcAft>
                <a:spcPts val="126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1452784,3 тыс.руб. (56,5%)</a:t>
            </a:r>
            <a:endParaRPr lang="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266528412"/>
              </p:ext>
            </p:extLst>
          </p:nvPr>
        </p:nvGraphicFramePr>
        <p:xfrm>
          <a:off x="158263" y="800100"/>
          <a:ext cx="5046783" cy="5627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3985" y="677008"/>
            <a:ext cx="3385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75218"/>
              </p:ext>
            </p:extLst>
          </p:nvPr>
        </p:nvGraphicFramePr>
        <p:xfrm>
          <a:off x="422030" y="641848"/>
          <a:ext cx="9106018" cy="6212379"/>
        </p:xfrm>
        <a:graphic>
          <a:graphicData uri="http://schemas.openxmlformats.org/drawingml/2006/table">
            <a:tbl>
              <a:tblPr/>
              <a:tblGrid>
                <a:gridCol w="4925126">
                  <a:extLst>
                    <a:ext uri="{9D8B030D-6E8A-4147-A177-3AD203B41FA5}">
                      <a16:colId xmlns:a16="http://schemas.microsoft.com/office/drawing/2014/main" val="2919957562"/>
                    </a:ext>
                  </a:extLst>
                </a:gridCol>
                <a:gridCol w="1543211">
                  <a:extLst>
                    <a:ext uri="{9D8B030D-6E8A-4147-A177-3AD203B41FA5}">
                      <a16:colId xmlns:a16="http://schemas.microsoft.com/office/drawing/2014/main" val="2505869493"/>
                    </a:ext>
                  </a:extLst>
                </a:gridCol>
                <a:gridCol w="1652652">
                  <a:extLst>
                    <a:ext uri="{9D8B030D-6E8A-4147-A177-3AD203B41FA5}">
                      <a16:colId xmlns:a16="http://schemas.microsoft.com/office/drawing/2014/main" val="2246396797"/>
                    </a:ext>
                  </a:extLst>
                </a:gridCol>
                <a:gridCol w="985029">
                  <a:extLst>
                    <a:ext uri="{9D8B030D-6E8A-4147-A177-3AD203B41FA5}">
                      <a16:colId xmlns:a16="http://schemas.microsoft.com/office/drawing/2014/main" val="1854758961"/>
                    </a:ext>
                  </a:extLst>
                </a:gridCol>
              </a:tblGrid>
              <a:tr h="6997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решению о бюджете, уточненный 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уточненного плана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38991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1 029 796,00000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1 119 792,80578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32954"/>
                  </a:ext>
                </a:extLst>
              </a:tr>
              <a:tr h="123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966 976,00000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1 049 853,06883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108,57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933487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791 530,61967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671358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791 530,61967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281150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39 210,25768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246453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39 210,25768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782044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77 400,00000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80 383,95866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825853"/>
                  </a:ext>
                </a:extLst>
              </a:tr>
              <a:tr h="2335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64 609,41325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102,88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437710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10 210,06255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101,09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160346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47,49964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23,75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556027"/>
                  </a:ext>
                </a:extLst>
              </a:tr>
              <a:tr h="219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5 516,98322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128,30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245595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132 776,00000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130 926,43078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210286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33 331,02890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298812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100 776,00000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97 595,40188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336705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7 792,71731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197039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9,08473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020917"/>
                  </a:ext>
                </a:extLst>
              </a:tr>
              <a:tr h="178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62 820,00000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69 939,73695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485118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39 117,00000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44 166,18988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112,91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375220"/>
                  </a:ext>
                </a:extLst>
              </a:tr>
              <a:tr h="136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199,52192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24,94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960253"/>
                  </a:ext>
                </a:extLst>
              </a:tr>
              <a:tr h="2709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9 127,62986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25088"/>
                  </a:ext>
                </a:extLst>
              </a:tr>
              <a:tr h="179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8 186,61593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86,17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33650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7 703,55357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130353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556,22579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18 540,86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46258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1 481 327,56000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1 452 784,33984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98,07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1973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291039"/>
                  </a:ext>
                </a:extLst>
              </a:tr>
              <a:tr h="194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444 915,90000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428 410,91561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96,29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253979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704 407,00000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697 525,32901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99,02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575913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8 477,66000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8 477,66000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178574"/>
                  </a:ext>
                </a:extLst>
              </a:tr>
              <a:tr h="325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-5 156,56478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421951"/>
                  </a:ext>
                </a:extLst>
              </a:tr>
              <a:tr h="149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 </a:t>
                      </a:r>
                    </a:p>
                  </a:txBody>
                  <a:tcPr marL="1302" marR="1302" marT="1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2 511 123,56000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2 572 577,14562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102,45 </a:t>
                      </a:r>
                    </a:p>
                  </a:txBody>
                  <a:tcPr marL="1302" marR="1302" marT="13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297542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32" y="105508"/>
            <a:ext cx="9772735" cy="43961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30640" y="422031"/>
            <a:ext cx="597408" cy="33410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9206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12457303"/>
              </p:ext>
            </p:extLst>
          </p:nvPr>
        </p:nvGraphicFramePr>
        <p:xfrm>
          <a:off x="624091" y="253574"/>
          <a:ext cx="917933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Безвозмездные поступления в бюджет Талдомского городского округа из бюджетов других уровней в 2020 году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67489"/>
              </p:ext>
            </p:extLst>
          </p:nvPr>
        </p:nvGraphicFramePr>
        <p:xfrm>
          <a:off x="696165" y="1369902"/>
          <a:ext cx="8792259" cy="5005802"/>
        </p:xfrm>
        <a:graphic>
          <a:graphicData uri="http://schemas.openxmlformats.org/drawingml/2006/table">
            <a:tbl>
              <a:tblPr/>
              <a:tblGrid>
                <a:gridCol w="4212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8349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Уточненный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план на 2020 год, тыс.руб.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2020 год, тыс.руб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% исполнения от 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годового плана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Фактическое исполнение за 2019 год, </a:t>
                      </a:r>
                      <a:r>
                        <a:rPr lang="ru-RU" sz="1100" b="1" dirty="0" smtClean="0">
                          <a:latin typeface="Times New Roman"/>
                        </a:rPr>
                        <a:t>т</a:t>
                      </a:r>
                      <a:r>
                        <a:rPr lang="ru" sz="1100" b="1" dirty="0" smtClean="0">
                          <a:latin typeface="Times New Roman"/>
                        </a:rPr>
                        <a:t>ыс.руб.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45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БЕЗВОЗМЕЗДНЫЕ ПОСТУПЛЕНИЯ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1 481 327,6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1 452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784,3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98,1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547 939,4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604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1 481 327,6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smtClean="0">
                          <a:latin typeface="Times New Roman"/>
                        </a:rPr>
                        <a:t>1</a:t>
                      </a:r>
                      <a:r>
                        <a:rPr lang="ru" sz="1150" b="1" baseline="0" smtClean="0">
                          <a:latin typeface="Times New Roman"/>
                        </a:rPr>
                        <a:t> 457 940,9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98,4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b="1" dirty="0" smtClean="0">
                          <a:latin typeface="Times New Roman"/>
                        </a:rPr>
                        <a:t>1 55 818,0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323 527,0 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233 603,00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  <a:tr h="370893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444 915,9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428 410,9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96,3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420 077,6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Субвенции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бюджетам бюджетной системы Российской Федерации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704 407,0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697 525,3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99,0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695 203,6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76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  <a:r>
                        <a:rPr lang="ru" sz="1150" baseline="0" dirty="0" smtClean="0">
                          <a:latin typeface="Times New Roman"/>
                        </a:rPr>
                        <a:t> межбюджетные трансферты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8 477,7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100,0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202</a:t>
                      </a:r>
                      <a:r>
                        <a:rPr lang="ru" sz="1150" baseline="0" dirty="0" smtClean="0">
                          <a:latin typeface="Times New Roman"/>
                        </a:rPr>
                        <a:t> 933,7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5242997"/>
                  </a:ext>
                </a:extLst>
              </a:tr>
              <a:tr h="66259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ПРОЧИЕ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БЕЗВОЗМЕЗДНЫЕ ПОСТУПЛЕНИЯ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4473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ВОЗВРАТ ОСТАТКОВ СУБСИДИЙ,</a:t>
                      </a:r>
                      <a:r>
                        <a:rPr lang="ru" sz="1150" b="1" baseline="0" dirty="0" smtClean="0">
                          <a:latin typeface="Times New Roman"/>
                        </a:rPr>
                        <a:t> СУБВЕНЦИЙ И ИНЫХ МЕЖБЮДЖЕТНЫХ ТРАНСФЕРТОВ, ИМЕЮЩИХ ЦЕЛЕВОЕ НАЗНАЧЕНИЕ, ПРОШЛЫХ ЛЕТ</a:t>
                      </a:r>
                      <a:endParaRPr lang="ru" sz="1150" b="1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-5 156,6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-3 878,6</a:t>
                      </a:r>
                      <a:endParaRPr sz="11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39962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75590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</a:t>
            </a:r>
            <a:r>
              <a:rPr lang="ru" sz="1900" b="1" dirty="0">
                <a:latin typeface="Times New Roman"/>
              </a:rPr>
              <a:t>доходов </a:t>
            </a:r>
            <a:r>
              <a:rPr lang="ru" sz="1900" b="1" dirty="0" smtClean="0">
                <a:latin typeface="Times New Roman"/>
              </a:rPr>
              <a:t>бюджета               Талдомского городского округа  в расчете на душу населения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 рублей.)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03681"/>
              </p:ext>
            </p:extLst>
          </p:nvPr>
        </p:nvGraphicFramePr>
        <p:xfrm>
          <a:off x="696165" y="1369902"/>
          <a:ext cx="8792259" cy="3942029"/>
        </p:xfrm>
        <a:graphic>
          <a:graphicData uri="http://schemas.openxmlformats.org/drawingml/2006/table">
            <a:tbl>
              <a:tblPr/>
              <a:tblGrid>
                <a:gridCol w="347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531">
                  <a:extLst>
                    <a:ext uri="{9D8B030D-6E8A-4147-A177-3AD203B41FA5}">
                      <a16:colId xmlns:a16="http://schemas.microsoft.com/office/drawing/2014/main" val="1878664694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3650028876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175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Виды расходов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Талдомский городской округ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сравнении с другими муниципальными образованиями Московской области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 Истра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Королев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округ Красногорск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Химки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Мытищи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459243"/>
                  </a:ext>
                </a:extLst>
              </a:tr>
              <a:tr h="645877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Всего,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в том числе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55 406,46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57 079,63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40 047,54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47 784,11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47 633,95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44 473,90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847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НАЛОГОВЫЕ И НЕНАЛОГОВЫЕ ДОХОДЫ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24 117,35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33 289,82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16 664,61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28 062,31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28 574,42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24 695,68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0305">
                <a:tc>
                  <a:txBody>
                    <a:bodyPr/>
                    <a:lstStyle/>
                    <a:p>
                      <a:pPr indent="0"/>
                      <a:r>
                        <a:rPr lang="ru" sz="1150" b="1" dirty="0" smtClean="0">
                          <a:latin typeface="Times New Roman"/>
                        </a:rPr>
                        <a:t>БЕЗВОЗМЕЗДНЫЕ ПОСТУПЛЕНИЯ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31 289,11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23 789,81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23 382,93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19 721,80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19 059,53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b="1" dirty="0" smtClean="0">
                          <a:latin typeface="Times New Roman"/>
                        </a:rPr>
                        <a:t>19 778,22</a:t>
                      </a:r>
                      <a:endParaRPr lang="ru" sz="115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3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81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3832</TotalTime>
  <Words>10451</Words>
  <Application>Microsoft Office PowerPoint</Application>
  <PresentationFormat>Лист A4 (210x297 мм)</PresentationFormat>
  <Paragraphs>2538</Paragraphs>
  <Slides>38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6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352</cp:revision>
  <cp:lastPrinted>2021-06-01T06:10:58Z</cp:lastPrinted>
  <dcterms:modified xsi:type="dcterms:W3CDTF">2021-06-01T12:18:30Z</dcterms:modified>
</cp:coreProperties>
</file>